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26"/>
  </p:notesMasterIdLst>
  <p:sldIdLst>
    <p:sldId id="256" r:id="rId3"/>
    <p:sldId id="282" r:id="rId4"/>
    <p:sldId id="279" r:id="rId5"/>
    <p:sldId id="280" r:id="rId6"/>
    <p:sldId id="316" r:id="rId7"/>
    <p:sldId id="317" r:id="rId8"/>
    <p:sldId id="318" r:id="rId9"/>
    <p:sldId id="319" r:id="rId10"/>
    <p:sldId id="320" r:id="rId11"/>
    <p:sldId id="284" r:id="rId12"/>
    <p:sldId id="288" r:id="rId13"/>
    <p:sldId id="290" r:id="rId14"/>
    <p:sldId id="321" r:id="rId15"/>
    <p:sldId id="322" r:id="rId16"/>
    <p:sldId id="301" r:id="rId17"/>
    <p:sldId id="303" r:id="rId18"/>
    <p:sldId id="305" r:id="rId19"/>
    <p:sldId id="324" r:id="rId20"/>
    <p:sldId id="306" r:id="rId21"/>
    <p:sldId id="308" r:id="rId22"/>
    <p:sldId id="328" r:id="rId23"/>
    <p:sldId id="329" r:id="rId24"/>
    <p:sldId id="26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m Lobjanidze" initials="ML" lastIdx="1" clrIdx="0">
    <p:extLst>
      <p:ext uri="{19B8F6BF-5375-455C-9EA6-DF929625EA0E}">
        <p15:presenceInfo xmlns:p15="http://schemas.microsoft.com/office/powerpoint/2012/main" userId="S-1-5-21-2137066776-1640345836-1164838129-1833" providerId="AD"/>
      </p:ext>
    </p:extLst>
  </p:cmAuthor>
  <p:cmAuthor id="2" name="Norberto Pignatti" initials="NP" lastIdx="1" clrIdx="1">
    <p:extLst>
      <p:ext uri="{19B8F6BF-5375-455C-9EA6-DF929625EA0E}">
        <p15:presenceInfo xmlns:p15="http://schemas.microsoft.com/office/powerpoint/2012/main" userId="2e509ce7b81b1fc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E98"/>
    <a:srgbClr val="E0A4C3"/>
    <a:srgbClr val="E3A1BD"/>
    <a:srgbClr val="C49FFF"/>
    <a:srgbClr val="EAB200"/>
    <a:srgbClr val="EA924F"/>
    <a:srgbClr val="F47474"/>
    <a:srgbClr val="EE8C42"/>
    <a:srgbClr val="64BC86"/>
    <a:srgbClr val="F04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D4EA61-B0D1-4BD4-864F-BD27DEB31ED3}" v="267" dt="2021-05-05T20:29:05.9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8"/>
    <p:restoredTop sz="94620"/>
  </p:normalViewPr>
  <p:slideViewPr>
    <p:cSldViewPr snapToGrid="0" snapToObjects="1">
      <p:cViewPr varScale="1">
        <p:scale>
          <a:sx n="56" d="100"/>
          <a:sy n="56" d="100"/>
        </p:scale>
        <p:origin x="84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57590E-91CC-4C5C-A143-CE00827BF6C9}" type="doc">
      <dgm:prSet loTypeId="urn:microsoft.com/office/officeart/2005/8/layout/lProcess2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A2E5AD99-28FD-4413-940E-A4CB515B15B2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b="1" dirty="0">
              <a:solidFill>
                <a:schemeClr val="tx1">
                  <a:lumMod val="65000"/>
                  <a:lumOff val="35000"/>
                </a:schemeClr>
              </a:solidFill>
            </a:rPr>
            <a:t>Core Domains</a:t>
          </a:r>
        </a:p>
      </dgm:t>
    </dgm:pt>
    <dgm:pt modelId="{A0A4E6C2-E3B6-4827-9582-A9A99CB54F79}" type="parTrans" cxnId="{C9E742C7-7F77-48C3-8D60-AE50B10717F7}">
      <dgm:prSet/>
      <dgm:spPr/>
      <dgm:t>
        <a:bodyPr/>
        <a:lstStyle/>
        <a:p>
          <a:endParaRPr lang="en-US"/>
        </a:p>
      </dgm:t>
    </dgm:pt>
    <dgm:pt modelId="{22AD8431-FFC7-475B-8F54-92E2ABB864C6}" type="sibTrans" cxnId="{C9E742C7-7F77-48C3-8D60-AE50B10717F7}">
      <dgm:prSet/>
      <dgm:spPr/>
      <dgm:t>
        <a:bodyPr/>
        <a:lstStyle/>
        <a:p>
          <a:endParaRPr lang="en-US"/>
        </a:p>
      </dgm:t>
    </dgm:pt>
    <dgm:pt modelId="{EC560D90-10A7-43CB-B1C9-53200B638858}">
      <dgm:prSet phldrT="[Text]"/>
      <dgm:spPr/>
      <dgm:t>
        <a:bodyPr/>
        <a:lstStyle/>
        <a:p>
          <a:r>
            <a:rPr lang="en-US" b="1" dirty="0">
              <a:solidFill>
                <a:schemeClr val="tx1">
                  <a:lumMod val="65000"/>
                  <a:lumOff val="35000"/>
                </a:schemeClr>
              </a:solidFill>
            </a:rPr>
            <a:t>6</a:t>
          </a:r>
        </a:p>
      </dgm:t>
    </dgm:pt>
    <dgm:pt modelId="{05B74E85-55B8-4D0F-A7C5-2068793886CF}" type="parTrans" cxnId="{E89D8A14-DC73-4840-83AC-0F3C05923B46}">
      <dgm:prSet/>
      <dgm:spPr/>
      <dgm:t>
        <a:bodyPr/>
        <a:lstStyle/>
        <a:p>
          <a:endParaRPr lang="en-US"/>
        </a:p>
      </dgm:t>
    </dgm:pt>
    <dgm:pt modelId="{B432EE86-21CA-4A9E-9574-3DFD7FEFB978}" type="sibTrans" cxnId="{E89D8A14-DC73-4840-83AC-0F3C05923B46}">
      <dgm:prSet/>
      <dgm:spPr/>
      <dgm:t>
        <a:bodyPr/>
        <a:lstStyle/>
        <a:p>
          <a:endParaRPr lang="en-US"/>
        </a:p>
      </dgm:t>
    </dgm:pt>
    <dgm:pt modelId="{130B8122-1CEE-4EB3-96DD-7A7AB55D8EB1}">
      <dgm:prSet phldrT="[Text]"/>
      <dgm:spPr>
        <a:solidFill>
          <a:srgbClr val="1CB4C8"/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Work</a:t>
          </a:r>
          <a:r>
            <a:rPr lang="en-US" dirty="0"/>
            <a:t> </a:t>
          </a:r>
        </a:p>
      </dgm:t>
    </dgm:pt>
    <dgm:pt modelId="{D61B64FE-091B-425D-B10E-923902D276B7}" type="parTrans" cxnId="{A92CDC66-DC37-4FCF-B2A0-23B2A0C8E415}">
      <dgm:prSet/>
      <dgm:spPr/>
      <dgm:t>
        <a:bodyPr/>
        <a:lstStyle/>
        <a:p>
          <a:endParaRPr lang="en-US"/>
        </a:p>
      </dgm:t>
    </dgm:pt>
    <dgm:pt modelId="{F43C625F-0B25-438B-AEEF-E0E4CBDF939A}" type="sibTrans" cxnId="{A92CDC66-DC37-4FCF-B2A0-23B2A0C8E415}">
      <dgm:prSet/>
      <dgm:spPr/>
      <dgm:t>
        <a:bodyPr/>
        <a:lstStyle/>
        <a:p>
          <a:endParaRPr lang="en-US"/>
        </a:p>
      </dgm:t>
    </dgm:pt>
    <dgm:pt modelId="{E284C67C-0A96-4D2E-96B5-5ED040CCD6D4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b="1" dirty="0">
              <a:solidFill>
                <a:schemeClr val="tx1">
                  <a:lumMod val="65000"/>
                  <a:lumOff val="35000"/>
                </a:schemeClr>
              </a:solidFill>
            </a:rPr>
            <a:t>Sub-Domains</a:t>
          </a:r>
        </a:p>
      </dgm:t>
    </dgm:pt>
    <dgm:pt modelId="{20E8C83A-9A94-489B-9C73-E231294E34A3}" type="parTrans" cxnId="{6B284DDA-4C86-4B6C-BCDA-1F78CBAE88E9}">
      <dgm:prSet/>
      <dgm:spPr/>
      <dgm:t>
        <a:bodyPr/>
        <a:lstStyle/>
        <a:p>
          <a:endParaRPr lang="en-US"/>
        </a:p>
      </dgm:t>
    </dgm:pt>
    <dgm:pt modelId="{5DF85AA3-2A95-47AC-9619-D18C7B0D0908}" type="sibTrans" cxnId="{6B284DDA-4C86-4B6C-BCDA-1F78CBAE88E9}">
      <dgm:prSet/>
      <dgm:spPr/>
      <dgm:t>
        <a:bodyPr/>
        <a:lstStyle/>
        <a:p>
          <a:endParaRPr lang="en-US"/>
        </a:p>
      </dgm:t>
    </dgm:pt>
    <dgm:pt modelId="{CADAAACF-00C1-4BF2-82CD-C9EFF47E8B8B}">
      <dgm:prSet phldrT="[Text]"/>
      <dgm:spPr/>
      <dgm:t>
        <a:bodyPr/>
        <a:lstStyle/>
        <a:p>
          <a:r>
            <a:rPr lang="en-US" b="1" dirty="0">
              <a:solidFill>
                <a:schemeClr val="tx1">
                  <a:lumMod val="65000"/>
                  <a:lumOff val="35000"/>
                </a:schemeClr>
              </a:solidFill>
            </a:rPr>
            <a:t>11</a:t>
          </a:r>
        </a:p>
      </dgm:t>
    </dgm:pt>
    <dgm:pt modelId="{D51F7267-E0B8-4F85-BEE4-F5459AB40FA0}" type="parTrans" cxnId="{D3AE87F9-F16D-4DBD-AF13-2F9702EAB6C0}">
      <dgm:prSet/>
      <dgm:spPr/>
      <dgm:t>
        <a:bodyPr/>
        <a:lstStyle/>
        <a:p>
          <a:endParaRPr lang="en-US"/>
        </a:p>
      </dgm:t>
    </dgm:pt>
    <dgm:pt modelId="{491A5D43-4F7E-413C-AC96-58C4CC16492E}" type="sibTrans" cxnId="{D3AE87F9-F16D-4DBD-AF13-2F9702EAB6C0}">
      <dgm:prSet/>
      <dgm:spPr/>
      <dgm:t>
        <a:bodyPr/>
        <a:lstStyle/>
        <a:p>
          <a:endParaRPr lang="en-US"/>
        </a:p>
      </dgm:t>
    </dgm:pt>
    <dgm:pt modelId="{0322DA1A-D863-49F2-89B2-DB29B795BDA4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b="1" dirty="0">
              <a:solidFill>
                <a:schemeClr val="tx1">
                  <a:lumMod val="65000"/>
                  <a:lumOff val="35000"/>
                </a:schemeClr>
              </a:solidFill>
            </a:rPr>
            <a:t>Indicators</a:t>
          </a:r>
        </a:p>
      </dgm:t>
    </dgm:pt>
    <dgm:pt modelId="{213C29CD-E6EB-49DB-BECA-719F728600EB}" type="parTrans" cxnId="{B00A71CE-5CC1-4E3A-A98A-1258E72043AE}">
      <dgm:prSet/>
      <dgm:spPr/>
      <dgm:t>
        <a:bodyPr/>
        <a:lstStyle/>
        <a:p>
          <a:endParaRPr lang="en-US"/>
        </a:p>
      </dgm:t>
    </dgm:pt>
    <dgm:pt modelId="{BA72EE11-D62D-40A7-A7EF-79C162F1EAA5}" type="sibTrans" cxnId="{B00A71CE-5CC1-4E3A-A98A-1258E72043AE}">
      <dgm:prSet/>
      <dgm:spPr/>
      <dgm:t>
        <a:bodyPr/>
        <a:lstStyle/>
        <a:p>
          <a:endParaRPr lang="en-US"/>
        </a:p>
      </dgm:t>
    </dgm:pt>
    <dgm:pt modelId="{98E345E3-7E2F-4C10-98DE-D2AA00FFC7E7}">
      <dgm:prSet phldrT="[Text]"/>
      <dgm:spPr/>
      <dgm:t>
        <a:bodyPr/>
        <a:lstStyle/>
        <a:p>
          <a:r>
            <a:rPr lang="en-US" b="1" dirty="0">
              <a:solidFill>
                <a:schemeClr val="tx1">
                  <a:lumMod val="65000"/>
                  <a:lumOff val="35000"/>
                </a:schemeClr>
              </a:solidFill>
            </a:rPr>
            <a:t>19</a:t>
          </a:r>
        </a:p>
      </dgm:t>
    </dgm:pt>
    <dgm:pt modelId="{F067E391-6336-4814-BD5C-0E6D82CFD822}" type="parTrans" cxnId="{1377370E-11A2-4215-93E6-86D0AA56DEA7}">
      <dgm:prSet/>
      <dgm:spPr/>
      <dgm:t>
        <a:bodyPr/>
        <a:lstStyle/>
        <a:p>
          <a:endParaRPr lang="en-US"/>
        </a:p>
      </dgm:t>
    </dgm:pt>
    <dgm:pt modelId="{BD10F635-D470-4381-8F36-EA3479BE651E}" type="sibTrans" cxnId="{1377370E-11A2-4215-93E6-86D0AA56DEA7}">
      <dgm:prSet/>
      <dgm:spPr/>
      <dgm:t>
        <a:bodyPr/>
        <a:lstStyle/>
        <a:p>
          <a:endParaRPr lang="en-US"/>
        </a:p>
      </dgm:t>
    </dgm:pt>
    <dgm:pt modelId="{39EC3A14-2857-4F02-8A8D-67A0AB43FA52}">
      <dgm:prSet/>
      <dgm:spPr>
        <a:solidFill>
          <a:srgbClr val="EAB200"/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Money</a:t>
          </a:r>
        </a:p>
      </dgm:t>
    </dgm:pt>
    <dgm:pt modelId="{3616D1B5-C2C8-4483-8E3B-78888AD78B9D}" type="parTrans" cxnId="{A065AFB1-25F1-441F-84AB-DD74BF85C6E0}">
      <dgm:prSet/>
      <dgm:spPr/>
      <dgm:t>
        <a:bodyPr/>
        <a:lstStyle/>
        <a:p>
          <a:endParaRPr lang="en-US"/>
        </a:p>
      </dgm:t>
    </dgm:pt>
    <dgm:pt modelId="{B74559D8-265E-4180-BFD8-32DDDFCDDDB2}" type="sibTrans" cxnId="{A065AFB1-25F1-441F-84AB-DD74BF85C6E0}">
      <dgm:prSet/>
      <dgm:spPr/>
      <dgm:t>
        <a:bodyPr/>
        <a:lstStyle/>
        <a:p>
          <a:endParaRPr lang="en-US"/>
        </a:p>
      </dgm:t>
    </dgm:pt>
    <dgm:pt modelId="{6FB1F81C-6B80-4BEF-959E-90CB5AF17A1B}">
      <dgm:prSet/>
      <dgm:spPr>
        <a:solidFill>
          <a:srgbClr val="64BC86"/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Knowledge</a:t>
          </a:r>
        </a:p>
      </dgm:t>
    </dgm:pt>
    <dgm:pt modelId="{E9415677-F1DB-4C05-927F-8FCA9CEC64A3}" type="parTrans" cxnId="{66AB940D-F6EB-4103-97B8-9C64A0BFAD96}">
      <dgm:prSet/>
      <dgm:spPr/>
      <dgm:t>
        <a:bodyPr/>
        <a:lstStyle/>
        <a:p>
          <a:endParaRPr lang="en-US"/>
        </a:p>
      </dgm:t>
    </dgm:pt>
    <dgm:pt modelId="{B282843D-5F96-4FF5-8E59-E63119D526E8}" type="sibTrans" cxnId="{66AB940D-F6EB-4103-97B8-9C64A0BFAD96}">
      <dgm:prSet/>
      <dgm:spPr/>
      <dgm:t>
        <a:bodyPr/>
        <a:lstStyle/>
        <a:p>
          <a:endParaRPr lang="en-US"/>
        </a:p>
      </dgm:t>
    </dgm:pt>
    <dgm:pt modelId="{BC079DD1-03E2-445C-8F91-AD0549591310}">
      <dgm:prSet/>
      <dgm:spPr>
        <a:solidFill>
          <a:srgbClr val="EA924F"/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Time</a:t>
          </a:r>
        </a:p>
      </dgm:t>
    </dgm:pt>
    <dgm:pt modelId="{EFDCF812-E292-470E-BFB6-999BA4CE8457}" type="parTrans" cxnId="{8E090C52-C70E-4D73-A30B-1555950022AD}">
      <dgm:prSet/>
      <dgm:spPr/>
      <dgm:t>
        <a:bodyPr/>
        <a:lstStyle/>
        <a:p>
          <a:endParaRPr lang="en-US"/>
        </a:p>
      </dgm:t>
    </dgm:pt>
    <dgm:pt modelId="{D9D26756-566E-4234-89F8-570640433CC3}" type="sibTrans" cxnId="{8E090C52-C70E-4D73-A30B-1555950022AD}">
      <dgm:prSet/>
      <dgm:spPr/>
      <dgm:t>
        <a:bodyPr/>
        <a:lstStyle/>
        <a:p>
          <a:endParaRPr lang="en-US"/>
        </a:p>
      </dgm:t>
    </dgm:pt>
    <dgm:pt modelId="{50054E6E-A239-4FA2-9140-C4CC4EA1F4FE}">
      <dgm:prSet/>
      <dgm:spPr>
        <a:solidFill>
          <a:srgbClr val="F47474"/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Power</a:t>
          </a:r>
        </a:p>
      </dgm:t>
    </dgm:pt>
    <dgm:pt modelId="{04B53DF7-ACEF-4D9D-9C1B-D573F35EFA9D}" type="parTrans" cxnId="{F4E93111-3F61-496F-B06E-2CF5DA23211C}">
      <dgm:prSet/>
      <dgm:spPr/>
      <dgm:t>
        <a:bodyPr/>
        <a:lstStyle/>
        <a:p>
          <a:endParaRPr lang="en-US"/>
        </a:p>
      </dgm:t>
    </dgm:pt>
    <dgm:pt modelId="{F4B04772-3C54-46AE-AC41-0363E2D1D9F5}" type="sibTrans" cxnId="{F4E93111-3F61-496F-B06E-2CF5DA23211C}">
      <dgm:prSet/>
      <dgm:spPr/>
      <dgm:t>
        <a:bodyPr/>
        <a:lstStyle/>
        <a:p>
          <a:endParaRPr lang="en-US"/>
        </a:p>
      </dgm:t>
    </dgm:pt>
    <dgm:pt modelId="{B9B62D6D-E728-48CD-9BD5-FB0DAE869572}">
      <dgm:prSet/>
      <dgm:spPr>
        <a:solidFill>
          <a:srgbClr val="E0A4C3"/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Health</a:t>
          </a:r>
        </a:p>
      </dgm:t>
    </dgm:pt>
    <dgm:pt modelId="{66445177-C3E0-4804-B077-FC4CD8E9E276}" type="parTrans" cxnId="{06DFC1B7-9A02-41B8-87DE-36EB56B7C670}">
      <dgm:prSet/>
      <dgm:spPr/>
      <dgm:t>
        <a:bodyPr/>
        <a:lstStyle/>
        <a:p>
          <a:endParaRPr lang="en-US"/>
        </a:p>
      </dgm:t>
    </dgm:pt>
    <dgm:pt modelId="{DFA6738E-8F1A-4AF2-AD18-9A7F3E5594B4}" type="sibTrans" cxnId="{06DFC1B7-9A02-41B8-87DE-36EB56B7C670}">
      <dgm:prSet/>
      <dgm:spPr/>
      <dgm:t>
        <a:bodyPr/>
        <a:lstStyle/>
        <a:p>
          <a:endParaRPr lang="en-US"/>
        </a:p>
      </dgm:t>
    </dgm:pt>
    <dgm:pt modelId="{F1071D84-40F6-4C4C-83E3-58AFC32A463D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b="1" dirty="0">
              <a:solidFill>
                <a:schemeClr val="tx1">
                  <a:lumMod val="65000"/>
                  <a:lumOff val="35000"/>
                </a:schemeClr>
              </a:solidFill>
            </a:rPr>
            <a:t>Countries</a:t>
          </a:r>
        </a:p>
      </dgm:t>
    </dgm:pt>
    <dgm:pt modelId="{7AB5794F-BAFF-471E-8355-D062A8145576}" type="parTrans" cxnId="{130ACADE-B67E-4D3E-ADB7-7C94CD04DDD1}">
      <dgm:prSet/>
      <dgm:spPr/>
      <dgm:t>
        <a:bodyPr/>
        <a:lstStyle/>
        <a:p>
          <a:endParaRPr lang="en-US"/>
        </a:p>
      </dgm:t>
    </dgm:pt>
    <dgm:pt modelId="{936B002E-EFF0-4148-9298-725B71135773}" type="sibTrans" cxnId="{130ACADE-B67E-4D3E-ADB7-7C94CD04DDD1}">
      <dgm:prSet/>
      <dgm:spPr/>
      <dgm:t>
        <a:bodyPr/>
        <a:lstStyle/>
        <a:p>
          <a:endParaRPr lang="en-US"/>
        </a:p>
      </dgm:t>
    </dgm:pt>
    <dgm:pt modelId="{CA667EFA-7999-4444-85DA-89C7563AA477}">
      <dgm:prSet phldrT="[Text]"/>
      <dgm:spPr/>
      <dgm:t>
        <a:bodyPr/>
        <a:lstStyle/>
        <a:p>
          <a:r>
            <a:rPr lang="en-US" b="1" dirty="0">
              <a:solidFill>
                <a:schemeClr val="tx1">
                  <a:lumMod val="65000"/>
                  <a:lumOff val="35000"/>
                </a:schemeClr>
              </a:solidFill>
            </a:rPr>
            <a:t>3+9</a:t>
          </a:r>
        </a:p>
      </dgm:t>
    </dgm:pt>
    <dgm:pt modelId="{A14009BF-0411-4282-A358-E3956B900DB6}" type="parTrans" cxnId="{19B2B1D6-0BE5-4C4C-B689-FDA604FF967D}">
      <dgm:prSet/>
      <dgm:spPr/>
      <dgm:t>
        <a:bodyPr/>
        <a:lstStyle/>
        <a:p>
          <a:endParaRPr lang="en-US"/>
        </a:p>
      </dgm:t>
    </dgm:pt>
    <dgm:pt modelId="{7D2D7932-3FA6-4B72-BC30-8163CEA83964}" type="sibTrans" cxnId="{19B2B1D6-0BE5-4C4C-B689-FDA604FF967D}">
      <dgm:prSet/>
      <dgm:spPr/>
      <dgm:t>
        <a:bodyPr/>
        <a:lstStyle/>
        <a:p>
          <a:endParaRPr lang="en-US"/>
        </a:p>
      </dgm:t>
    </dgm:pt>
    <dgm:pt modelId="{DE403AFA-8DA8-454D-955A-E547F14CA2D8}">
      <dgm:prSet/>
      <dgm:spPr/>
      <dgm:t>
        <a:bodyPr/>
        <a:lstStyle/>
        <a:p>
          <a:r>
            <a:rPr lang="en-US" b="1" dirty="0">
              <a:solidFill>
                <a:schemeClr val="tx1">
                  <a:lumMod val="65000"/>
                  <a:lumOff val="35000"/>
                </a:schemeClr>
              </a:solidFill>
            </a:rPr>
            <a:t>Tree South Caucasus countries: Georgia, Armenia and Azerbaijan.</a:t>
          </a:r>
          <a:endParaRPr lang="en-US" dirty="0"/>
        </a:p>
      </dgm:t>
    </dgm:pt>
    <dgm:pt modelId="{EC36F967-2A15-4210-9E69-A059C411261E}" type="parTrans" cxnId="{AD069C15-706E-4757-8EAD-BDA52140D6EE}">
      <dgm:prSet/>
      <dgm:spPr/>
      <dgm:t>
        <a:bodyPr/>
        <a:lstStyle/>
        <a:p>
          <a:endParaRPr lang="en-US"/>
        </a:p>
      </dgm:t>
    </dgm:pt>
    <dgm:pt modelId="{6AB6D2C6-032A-4C35-8CC9-1F39A3C9DABB}" type="sibTrans" cxnId="{AD069C15-706E-4757-8EAD-BDA52140D6EE}">
      <dgm:prSet/>
      <dgm:spPr/>
      <dgm:t>
        <a:bodyPr/>
        <a:lstStyle/>
        <a:p>
          <a:endParaRPr lang="en-US"/>
        </a:p>
      </dgm:t>
    </dgm:pt>
    <dgm:pt modelId="{609F4861-433A-4998-980B-14256CA64386}">
      <dgm:prSet/>
      <dgm:spPr/>
      <dgm:t>
        <a:bodyPr/>
        <a:lstStyle/>
        <a:p>
          <a:r>
            <a:rPr lang="en-US" b="1" dirty="0">
              <a:solidFill>
                <a:schemeClr val="tx1">
                  <a:lumMod val="65000"/>
                  <a:lumOff val="35000"/>
                </a:schemeClr>
              </a:solidFill>
            </a:rPr>
            <a:t>Benchmark countries: Bulgaria, Czech Republic, Estonia, Hungary, Latvia, Lithuania, Poland, Romania and Slovenia. </a:t>
          </a:r>
        </a:p>
      </dgm:t>
    </dgm:pt>
    <dgm:pt modelId="{30394217-77BF-450F-8C63-3E4F563C55DF}" type="parTrans" cxnId="{34B0339A-D9AE-492C-92A8-91C146BEEC1E}">
      <dgm:prSet/>
      <dgm:spPr/>
      <dgm:t>
        <a:bodyPr/>
        <a:lstStyle/>
        <a:p>
          <a:endParaRPr lang="en-US"/>
        </a:p>
      </dgm:t>
    </dgm:pt>
    <dgm:pt modelId="{0841C7FD-4607-4989-B987-2FFC4FE7851D}" type="sibTrans" cxnId="{34B0339A-D9AE-492C-92A8-91C146BEEC1E}">
      <dgm:prSet/>
      <dgm:spPr/>
      <dgm:t>
        <a:bodyPr/>
        <a:lstStyle/>
        <a:p>
          <a:endParaRPr lang="en-US"/>
        </a:p>
      </dgm:t>
    </dgm:pt>
    <dgm:pt modelId="{309EB1CF-7F3F-487B-B780-2D6E130A9DE6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b="1" dirty="0">
              <a:solidFill>
                <a:schemeClr val="tx1">
                  <a:lumMod val="65000"/>
                  <a:lumOff val="35000"/>
                </a:schemeClr>
              </a:solidFill>
            </a:rPr>
            <a:t>Years</a:t>
          </a:r>
        </a:p>
      </dgm:t>
    </dgm:pt>
    <dgm:pt modelId="{3D82DCBD-6325-433C-B4C9-3A1147CE9E65}" type="parTrans" cxnId="{1BD26CFF-B311-41CC-B1AF-AC94313DFADE}">
      <dgm:prSet/>
      <dgm:spPr/>
      <dgm:t>
        <a:bodyPr/>
        <a:lstStyle/>
        <a:p>
          <a:endParaRPr lang="en-US"/>
        </a:p>
      </dgm:t>
    </dgm:pt>
    <dgm:pt modelId="{09551378-CD40-4C7F-B72C-FAD0132DBEAF}" type="sibTrans" cxnId="{1BD26CFF-B311-41CC-B1AF-AC94313DFADE}">
      <dgm:prSet/>
      <dgm:spPr/>
      <dgm:t>
        <a:bodyPr/>
        <a:lstStyle/>
        <a:p>
          <a:endParaRPr lang="en-US"/>
        </a:p>
      </dgm:t>
    </dgm:pt>
    <dgm:pt modelId="{265ACD65-E9B4-4286-A776-55AE1FFE7CCE}">
      <dgm:prSet/>
      <dgm:spPr/>
      <dgm:t>
        <a:bodyPr/>
        <a:lstStyle/>
        <a:p>
          <a:r>
            <a:rPr lang="en-US" b="1" dirty="0">
              <a:solidFill>
                <a:schemeClr val="tx1">
                  <a:lumMod val="65000"/>
                  <a:lumOff val="35000"/>
                </a:schemeClr>
              </a:solidFill>
            </a:rPr>
            <a:t>2020</a:t>
          </a:r>
        </a:p>
      </dgm:t>
    </dgm:pt>
    <dgm:pt modelId="{A32B2AE9-7516-46BE-AD6C-9DF89B0D24B6}" type="parTrans" cxnId="{9F99D37E-8EB6-47BB-9C5E-B9440029111C}">
      <dgm:prSet/>
      <dgm:spPr/>
      <dgm:t>
        <a:bodyPr/>
        <a:lstStyle/>
        <a:p>
          <a:endParaRPr lang="en-US"/>
        </a:p>
      </dgm:t>
    </dgm:pt>
    <dgm:pt modelId="{44D7824B-B9FA-4F0E-AD9F-5B66590C83AD}" type="sibTrans" cxnId="{9F99D37E-8EB6-47BB-9C5E-B9440029111C}">
      <dgm:prSet/>
      <dgm:spPr/>
      <dgm:t>
        <a:bodyPr/>
        <a:lstStyle/>
        <a:p>
          <a:endParaRPr lang="en-US"/>
        </a:p>
      </dgm:t>
    </dgm:pt>
    <dgm:pt modelId="{4853B469-193F-4B5D-84E3-FBF53032B172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dirty="0">
              <a:solidFill>
                <a:schemeClr val="tx1">
                  <a:lumMod val="65000"/>
                  <a:lumOff val="35000"/>
                </a:schemeClr>
              </a:solidFill>
            </a:rPr>
            <a:t>ILO</a:t>
          </a:r>
        </a:p>
        <a:p>
          <a:pPr marL="0" marR="0" lvl="0" indent="0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b="1" dirty="0">
              <a:solidFill>
                <a:schemeClr val="tx1">
                  <a:lumMod val="65000"/>
                  <a:lumOff val="35000"/>
                </a:schemeClr>
              </a:solidFill>
            </a:rPr>
            <a:t>UNDP</a:t>
          </a:r>
        </a:p>
        <a:p>
          <a:pPr marL="0" marR="0" lvl="0" indent="0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b="1" dirty="0">
              <a:solidFill>
                <a:schemeClr val="tx1">
                  <a:lumMod val="65000"/>
                  <a:lumOff val="35000"/>
                </a:schemeClr>
              </a:solidFill>
            </a:rPr>
            <a:t>UNESCO Institute for Statistics (UIS)</a:t>
          </a:r>
        </a:p>
        <a:p>
          <a:pPr marL="0" lvl="0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b="1" dirty="0">
              <a:solidFill>
                <a:schemeClr val="tx1">
                  <a:lumMod val="65000"/>
                  <a:lumOff val="35000"/>
                </a:schemeClr>
              </a:solidFill>
            </a:rPr>
            <a:t>World Bank (WDI and Gender Statistics)</a:t>
          </a:r>
        </a:p>
        <a:p>
          <a:pPr marL="0" lvl="0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b="1" dirty="0">
              <a:solidFill>
                <a:schemeClr val="tx1">
                  <a:lumMod val="65000"/>
                  <a:lumOff val="35000"/>
                </a:schemeClr>
              </a:solidFill>
            </a:rPr>
            <a:t>WHO</a:t>
          </a:r>
        </a:p>
        <a:p>
          <a:pPr marL="0" marR="0" lvl="0" indent="0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b="1" dirty="0">
              <a:solidFill>
                <a:schemeClr val="tx1">
                  <a:lumMod val="65000"/>
                  <a:lumOff val="35000"/>
                </a:schemeClr>
              </a:solidFill>
            </a:rPr>
            <a:t>Country Reports</a:t>
          </a:r>
        </a:p>
      </dgm:t>
    </dgm:pt>
    <dgm:pt modelId="{C05C4EB4-D316-411F-8BFC-B4C7A9400F8E}" type="parTrans" cxnId="{EC063D30-2BB8-4D3D-B6B4-7531806BA732}">
      <dgm:prSet/>
      <dgm:spPr/>
      <dgm:t>
        <a:bodyPr/>
        <a:lstStyle/>
        <a:p>
          <a:endParaRPr lang="en-US"/>
        </a:p>
      </dgm:t>
    </dgm:pt>
    <dgm:pt modelId="{EEA433E8-FB0D-4CA8-805B-8BDFE789BFF8}" type="sibTrans" cxnId="{EC063D30-2BB8-4D3D-B6B4-7531806BA732}">
      <dgm:prSet/>
      <dgm:spPr/>
      <dgm:t>
        <a:bodyPr/>
        <a:lstStyle/>
        <a:p>
          <a:endParaRPr lang="en-US"/>
        </a:p>
      </dgm:t>
    </dgm:pt>
    <dgm:pt modelId="{C6A8257B-F7D5-4CE6-B303-E901DB820F9E}" type="pres">
      <dgm:prSet presAssocID="{CE57590E-91CC-4C5C-A143-CE00827BF6C9}" presName="theList" presStyleCnt="0">
        <dgm:presLayoutVars>
          <dgm:dir/>
          <dgm:animLvl val="lvl"/>
          <dgm:resizeHandles val="exact"/>
        </dgm:presLayoutVars>
      </dgm:prSet>
      <dgm:spPr/>
    </dgm:pt>
    <dgm:pt modelId="{C93CA192-1840-4C70-BBDA-E4CF8EE91AF5}" type="pres">
      <dgm:prSet presAssocID="{A2E5AD99-28FD-4413-940E-A4CB515B15B2}" presName="compNode" presStyleCnt="0"/>
      <dgm:spPr/>
    </dgm:pt>
    <dgm:pt modelId="{D436A254-4F71-4EE5-B18B-A5D1CAD840A5}" type="pres">
      <dgm:prSet presAssocID="{A2E5AD99-28FD-4413-940E-A4CB515B15B2}" presName="aNode" presStyleLbl="bgShp" presStyleIdx="0" presStyleCnt="5"/>
      <dgm:spPr/>
    </dgm:pt>
    <dgm:pt modelId="{83AF6BC0-F1CA-40F9-8631-7E62D6266102}" type="pres">
      <dgm:prSet presAssocID="{A2E5AD99-28FD-4413-940E-A4CB515B15B2}" presName="textNode" presStyleLbl="bgShp" presStyleIdx="0" presStyleCnt="5"/>
      <dgm:spPr/>
    </dgm:pt>
    <dgm:pt modelId="{A5E278E8-2D96-42BF-B446-5D1A1894214F}" type="pres">
      <dgm:prSet presAssocID="{A2E5AD99-28FD-4413-940E-A4CB515B15B2}" presName="compChildNode" presStyleCnt="0"/>
      <dgm:spPr/>
    </dgm:pt>
    <dgm:pt modelId="{793A0FEE-A8D0-49A0-95D1-D0BA84DFBC1B}" type="pres">
      <dgm:prSet presAssocID="{A2E5AD99-28FD-4413-940E-A4CB515B15B2}" presName="theInnerList" presStyleCnt="0"/>
      <dgm:spPr/>
    </dgm:pt>
    <dgm:pt modelId="{C6A1EA48-94DD-413F-8963-686C46CF7C17}" type="pres">
      <dgm:prSet presAssocID="{EC560D90-10A7-43CB-B1C9-53200B638858}" presName="childNode" presStyleLbl="node1" presStyleIdx="0" presStyleCnt="14">
        <dgm:presLayoutVars>
          <dgm:bulletEnabled val="1"/>
        </dgm:presLayoutVars>
      </dgm:prSet>
      <dgm:spPr/>
    </dgm:pt>
    <dgm:pt modelId="{5D4B2D9B-9985-44F0-A214-09CDDFAD8ACC}" type="pres">
      <dgm:prSet presAssocID="{EC560D90-10A7-43CB-B1C9-53200B638858}" presName="aSpace2" presStyleCnt="0"/>
      <dgm:spPr/>
    </dgm:pt>
    <dgm:pt modelId="{C80E754A-631D-4217-8C3F-F832A6E43D5E}" type="pres">
      <dgm:prSet presAssocID="{130B8122-1CEE-4EB3-96DD-7A7AB55D8EB1}" presName="childNode" presStyleLbl="node1" presStyleIdx="1" presStyleCnt="14">
        <dgm:presLayoutVars>
          <dgm:bulletEnabled val="1"/>
        </dgm:presLayoutVars>
      </dgm:prSet>
      <dgm:spPr/>
    </dgm:pt>
    <dgm:pt modelId="{F0413F28-3187-4F9F-9C8A-E97697B4B52A}" type="pres">
      <dgm:prSet presAssocID="{130B8122-1CEE-4EB3-96DD-7A7AB55D8EB1}" presName="aSpace2" presStyleCnt="0"/>
      <dgm:spPr/>
    </dgm:pt>
    <dgm:pt modelId="{87556D5D-844C-4EA9-8583-914E9D362F12}" type="pres">
      <dgm:prSet presAssocID="{39EC3A14-2857-4F02-8A8D-67A0AB43FA52}" presName="childNode" presStyleLbl="node1" presStyleIdx="2" presStyleCnt="14">
        <dgm:presLayoutVars>
          <dgm:bulletEnabled val="1"/>
        </dgm:presLayoutVars>
      </dgm:prSet>
      <dgm:spPr/>
    </dgm:pt>
    <dgm:pt modelId="{179EA13B-10E0-4FD4-B027-4A103EC4CDD6}" type="pres">
      <dgm:prSet presAssocID="{39EC3A14-2857-4F02-8A8D-67A0AB43FA52}" presName="aSpace2" presStyleCnt="0"/>
      <dgm:spPr/>
    </dgm:pt>
    <dgm:pt modelId="{F353707B-2277-48A7-B684-7D30C4F11B4B}" type="pres">
      <dgm:prSet presAssocID="{6FB1F81C-6B80-4BEF-959E-90CB5AF17A1B}" presName="childNode" presStyleLbl="node1" presStyleIdx="3" presStyleCnt="14">
        <dgm:presLayoutVars>
          <dgm:bulletEnabled val="1"/>
        </dgm:presLayoutVars>
      </dgm:prSet>
      <dgm:spPr/>
    </dgm:pt>
    <dgm:pt modelId="{4EF690BA-FF36-4734-A976-6DB7377EA06B}" type="pres">
      <dgm:prSet presAssocID="{6FB1F81C-6B80-4BEF-959E-90CB5AF17A1B}" presName="aSpace2" presStyleCnt="0"/>
      <dgm:spPr/>
    </dgm:pt>
    <dgm:pt modelId="{90FEAD7E-C86A-4C36-B4A3-355789B971E7}" type="pres">
      <dgm:prSet presAssocID="{BC079DD1-03E2-445C-8F91-AD0549591310}" presName="childNode" presStyleLbl="node1" presStyleIdx="4" presStyleCnt="14">
        <dgm:presLayoutVars>
          <dgm:bulletEnabled val="1"/>
        </dgm:presLayoutVars>
      </dgm:prSet>
      <dgm:spPr/>
    </dgm:pt>
    <dgm:pt modelId="{A3FECB67-42D9-4EA4-9C31-273DA49A6411}" type="pres">
      <dgm:prSet presAssocID="{BC079DD1-03E2-445C-8F91-AD0549591310}" presName="aSpace2" presStyleCnt="0"/>
      <dgm:spPr/>
    </dgm:pt>
    <dgm:pt modelId="{FDFDF2B5-2AE9-4B4B-9125-21760706F090}" type="pres">
      <dgm:prSet presAssocID="{50054E6E-A239-4FA2-9140-C4CC4EA1F4FE}" presName="childNode" presStyleLbl="node1" presStyleIdx="5" presStyleCnt="14">
        <dgm:presLayoutVars>
          <dgm:bulletEnabled val="1"/>
        </dgm:presLayoutVars>
      </dgm:prSet>
      <dgm:spPr/>
    </dgm:pt>
    <dgm:pt modelId="{42CFDF0D-FA6A-4F94-91C0-7A270EB8DEAD}" type="pres">
      <dgm:prSet presAssocID="{50054E6E-A239-4FA2-9140-C4CC4EA1F4FE}" presName="aSpace2" presStyleCnt="0"/>
      <dgm:spPr/>
    </dgm:pt>
    <dgm:pt modelId="{ED3381D3-D432-4BE9-8653-890670A9325E}" type="pres">
      <dgm:prSet presAssocID="{B9B62D6D-E728-48CD-9BD5-FB0DAE869572}" presName="childNode" presStyleLbl="node1" presStyleIdx="6" presStyleCnt="14">
        <dgm:presLayoutVars>
          <dgm:bulletEnabled val="1"/>
        </dgm:presLayoutVars>
      </dgm:prSet>
      <dgm:spPr/>
    </dgm:pt>
    <dgm:pt modelId="{E4043D41-DA41-4118-97CC-BCA74C4B7B2D}" type="pres">
      <dgm:prSet presAssocID="{A2E5AD99-28FD-4413-940E-A4CB515B15B2}" presName="aSpace" presStyleCnt="0"/>
      <dgm:spPr/>
    </dgm:pt>
    <dgm:pt modelId="{143A021D-5712-4961-9DE0-5090E82EBD9F}" type="pres">
      <dgm:prSet presAssocID="{E284C67C-0A96-4D2E-96B5-5ED040CCD6D4}" presName="compNode" presStyleCnt="0"/>
      <dgm:spPr/>
    </dgm:pt>
    <dgm:pt modelId="{2ED477B4-68E0-4717-922C-57357A894DAC}" type="pres">
      <dgm:prSet presAssocID="{E284C67C-0A96-4D2E-96B5-5ED040CCD6D4}" presName="aNode" presStyleLbl="bgShp" presStyleIdx="1" presStyleCnt="5"/>
      <dgm:spPr/>
    </dgm:pt>
    <dgm:pt modelId="{43A53A39-2BAB-4F1D-8BF4-920E0AC9FE80}" type="pres">
      <dgm:prSet presAssocID="{E284C67C-0A96-4D2E-96B5-5ED040CCD6D4}" presName="textNode" presStyleLbl="bgShp" presStyleIdx="1" presStyleCnt="5"/>
      <dgm:spPr/>
    </dgm:pt>
    <dgm:pt modelId="{0C1B5D74-1777-4D64-AE9C-D062E62A2E57}" type="pres">
      <dgm:prSet presAssocID="{E284C67C-0A96-4D2E-96B5-5ED040CCD6D4}" presName="compChildNode" presStyleCnt="0"/>
      <dgm:spPr/>
    </dgm:pt>
    <dgm:pt modelId="{9E6CBE2B-23C1-4BBE-851C-9AA2E6FE920F}" type="pres">
      <dgm:prSet presAssocID="{E284C67C-0A96-4D2E-96B5-5ED040CCD6D4}" presName="theInnerList" presStyleCnt="0"/>
      <dgm:spPr/>
    </dgm:pt>
    <dgm:pt modelId="{69E10375-7EB3-4F63-9674-D872C5AAABF7}" type="pres">
      <dgm:prSet presAssocID="{CADAAACF-00C1-4BF2-82CD-C9EFF47E8B8B}" presName="childNode" presStyleLbl="node1" presStyleIdx="7" presStyleCnt="14">
        <dgm:presLayoutVars>
          <dgm:bulletEnabled val="1"/>
        </dgm:presLayoutVars>
      </dgm:prSet>
      <dgm:spPr/>
    </dgm:pt>
    <dgm:pt modelId="{4EB59EB8-2CB1-441C-A24D-3499ADEDD1EC}" type="pres">
      <dgm:prSet presAssocID="{E284C67C-0A96-4D2E-96B5-5ED040CCD6D4}" presName="aSpace" presStyleCnt="0"/>
      <dgm:spPr/>
    </dgm:pt>
    <dgm:pt modelId="{74E30591-C0EC-4B5B-9D16-F2A1004C002F}" type="pres">
      <dgm:prSet presAssocID="{0322DA1A-D863-49F2-89B2-DB29B795BDA4}" presName="compNode" presStyleCnt="0"/>
      <dgm:spPr/>
    </dgm:pt>
    <dgm:pt modelId="{7CEE43BB-02E9-44DA-8566-E82518E9F396}" type="pres">
      <dgm:prSet presAssocID="{0322DA1A-D863-49F2-89B2-DB29B795BDA4}" presName="aNode" presStyleLbl="bgShp" presStyleIdx="2" presStyleCnt="5"/>
      <dgm:spPr/>
    </dgm:pt>
    <dgm:pt modelId="{BFA4F31F-3358-4A7A-B804-09A50CA1114E}" type="pres">
      <dgm:prSet presAssocID="{0322DA1A-D863-49F2-89B2-DB29B795BDA4}" presName="textNode" presStyleLbl="bgShp" presStyleIdx="2" presStyleCnt="5"/>
      <dgm:spPr/>
    </dgm:pt>
    <dgm:pt modelId="{378249AB-4BD7-417E-A1BC-8E406779318D}" type="pres">
      <dgm:prSet presAssocID="{0322DA1A-D863-49F2-89B2-DB29B795BDA4}" presName="compChildNode" presStyleCnt="0"/>
      <dgm:spPr/>
    </dgm:pt>
    <dgm:pt modelId="{4B8A1898-2CB0-4208-B8F1-8724DADD599A}" type="pres">
      <dgm:prSet presAssocID="{0322DA1A-D863-49F2-89B2-DB29B795BDA4}" presName="theInnerList" presStyleCnt="0"/>
      <dgm:spPr/>
    </dgm:pt>
    <dgm:pt modelId="{27915439-60B0-4F55-B1B2-6C1A85C90528}" type="pres">
      <dgm:prSet presAssocID="{98E345E3-7E2F-4C10-98DE-D2AA00FFC7E7}" presName="childNode" presStyleLbl="node1" presStyleIdx="8" presStyleCnt="14" custScaleY="28081" custLinFactNeighborX="0">
        <dgm:presLayoutVars>
          <dgm:bulletEnabled val="1"/>
        </dgm:presLayoutVars>
      </dgm:prSet>
      <dgm:spPr/>
    </dgm:pt>
    <dgm:pt modelId="{46D6C2AD-8146-48A9-BE0F-4AD044678385}" type="pres">
      <dgm:prSet presAssocID="{98E345E3-7E2F-4C10-98DE-D2AA00FFC7E7}" presName="aSpace2" presStyleCnt="0"/>
      <dgm:spPr/>
    </dgm:pt>
    <dgm:pt modelId="{94FA7A78-4892-4E0E-AFD2-3980CD57F8F5}" type="pres">
      <dgm:prSet presAssocID="{4853B469-193F-4B5D-84E3-FBF53032B172}" presName="childNode" presStyleLbl="node1" presStyleIdx="9" presStyleCnt="14" custLinFactNeighborX="0" custLinFactNeighborY="-14660">
        <dgm:presLayoutVars>
          <dgm:bulletEnabled val="1"/>
        </dgm:presLayoutVars>
      </dgm:prSet>
      <dgm:spPr/>
    </dgm:pt>
    <dgm:pt modelId="{DDF5C1FC-48D7-49E6-80A8-64E35A3D9695}" type="pres">
      <dgm:prSet presAssocID="{0322DA1A-D863-49F2-89B2-DB29B795BDA4}" presName="aSpace" presStyleCnt="0"/>
      <dgm:spPr/>
    </dgm:pt>
    <dgm:pt modelId="{1F89B37E-5AF0-4D6C-AF25-14E8CD94F1C9}" type="pres">
      <dgm:prSet presAssocID="{F1071D84-40F6-4C4C-83E3-58AFC32A463D}" presName="compNode" presStyleCnt="0"/>
      <dgm:spPr/>
    </dgm:pt>
    <dgm:pt modelId="{65F9CAA6-798A-4072-862B-36A6721DCF79}" type="pres">
      <dgm:prSet presAssocID="{F1071D84-40F6-4C4C-83E3-58AFC32A463D}" presName="aNode" presStyleLbl="bgShp" presStyleIdx="3" presStyleCnt="5"/>
      <dgm:spPr/>
    </dgm:pt>
    <dgm:pt modelId="{BED3303B-4A43-4BB7-8FB8-B0644B56E74C}" type="pres">
      <dgm:prSet presAssocID="{F1071D84-40F6-4C4C-83E3-58AFC32A463D}" presName="textNode" presStyleLbl="bgShp" presStyleIdx="3" presStyleCnt="5"/>
      <dgm:spPr/>
    </dgm:pt>
    <dgm:pt modelId="{E7B51058-B1B5-4916-92B6-C38D9349F495}" type="pres">
      <dgm:prSet presAssocID="{F1071D84-40F6-4C4C-83E3-58AFC32A463D}" presName="compChildNode" presStyleCnt="0"/>
      <dgm:spPr/>
    </dgm:pt>
    <dgm:pt modelId="{5E2ED21F-A750-4099-B2F1-1CD982431A75}" type="pres">
      <dgm:prSet presAssocID="{F1071D84-40F6-4C4C-83E3-58AFC32A463D}" presName="theInnerList" presStyleCnt="0"/>
      <dgm:spPr/>
    </dgm:pt>
    <dgm:pt modelId="{454C94A2-0BD9-4759-A8C4-3110C779F2FC}" type="pres">
      <dgm:prSet presAssocID="{CA667EFA-7999-4444-85DA-89C7563AA477}" presName="childNode" presStyleLbl="node1" presStyleIdx="10" presStyleCnt="14" custLinFactY="-46342" custLinFactNeighborY="-100000">
        <dgm:presLayoutVars>
          <dgm:bulletEnabled val="1"/>
        </dgm:presLayoutVars>
      </dgm:prSet>
      <dgm:spPr/>
    </dgm:pt>
    <dgm:pt modelId="{0E5C9019-0077-46AC-A475-7AB168E70E4F}" type="pres">
      <dgm:prSet presAssocID="{CA667EFA-7999-4444-85DA-89C7563AA477}" presName="aSpace2" presStyleCnt="0"/>
      <dgm:spPr/>
    </dgm:pt>
    <dgm:pt modelId="{FFD67B68-A2F8-4793-82A8-B5A6F58DB11C}" type="pres">
      <dgm:prSet presAssocID="{DE403AFA-8DA8-454D-955A-E547F14CA2D8}" presName="childNode" presStyleLbl="node1" presStyleIdx="11" presStyleCnt="14" custScaleY="264749">
        <dgm:presLayoutVars>
          <dgm:bulletEnabled val="1"/>
        </dgm:presLayoutVars>
      </dgm:prSet>
      <dgm:spPr/>
    </dgm:pt>
    <dgm:pt modelId="{E14FEB1B-3B8A-4884-A79D-B4B79534A82A}" type="pres">
      <dgm:prSet presAssocID="{DE403AFA-8DA8-454D-955A-E547F14CA2D8}" presName="aSpace2" presStyleCnt="0"/>
      <dgm:spPr/>
    </dgm:pt>
    <dgm:pt modelId="{BA6336C5-DDA7-46A9-85A4-9F1A9946DAFD}" type="pres">
      <dgm:prSet presAssocID="{609F4861-433A-4998-980B-14256CA64386}" presName="childNode" presStyleLbl="node1" presStyleIdx="12" presStyleCnt="14">
        <dgm:presLayoutVars>
          <dgm:bulletEnabled val="1"/>
        </dgm:presLayoutVars>
      </dgm:prSet>
      <dgm:spPr/>
    </dgm:pt>
    <dgm:pt modelId="{049425BC-17FC-4407-8F2A-FDD18A5ED1E9}" type="pres">
      <dgm:prSet presAssocID="{F1071D84-40F6-4C4C-83E3-58AFC32A463D}" presName="aSpace" presStyleCnt="0"/>
      <dgm:spPr/>
    </dgm:pt>
    <dgm:pt modelId="{34B68F9B-A602-46E1-B464-FFADBF60D74F}" type="pres">
      <dgm:prSet presAssocID="{309EB1CF-7F3F-487B-B780-2D6E130A9DE6}" presName="compNode" presStyleCnt="0"/>
      <dgm:spPr/>
    </dgm:pt>
    <dgm:pt modelId="{F46CAE81-9E94-43F0-AFE1-812962DE2DF1}" type="pres">
      <dgm:prSet presAssocID="{309EB1CF-7F3F-487B-B780-2D6E130A9DE6}" presName="aNode" presStyleLbl="bgShp" presStyleIdx="4" presStyleCnt="5"/>
      <dgm:spPr/>
    </dgm:pt>
    <dgm:pt modelId="{0A521EB8-E1AF-4B49-80FF-94A4A8FCA51D}" type="pres">
      <dgm:prSet presAssocID="{309EB1CF-7F3F-487B-B780-2D6E130A9DE6}" presName="textNode" presStyleLbl="bgShp" presStyleIdx="4" presStyleCnt="5"/>
      <dgm:spPr/>
    </dgm:pt>
    <dgm:pt modelId="{A2EC7AA2-EF39-46B7-83BE-AAABCB369D92}" type="pres">
      <dgm:prSet presAssocID="{309EB1CF-7F3F-487B-B780-2D6E130A9DE6}" presName="compChildNode" presStyleCnt="0"/>
      <dgm:spPr/>
    </dgm:pt>
    <dgm:pt modelId="{60D54A30-CD6F-45D1-885F-80DC733B3E87}" type="pres">
      <dgm:prSet presAssocID="{309EB1CF-7F3F-487B-B780-2D6E130A9DE6}" presName="theInnerList" presStyleCnt="0"/>
      <dgm:spPr/>
    </dgm:pt>
    <dgm:pt modelId="{2555C388-8677-4092-8CB9-371C95B53436}" type="pres">
      <dgm:prSet presAssocID="{265ACD65-E9B4-4286-A776-55AE1FFE7CCE}" presName="childNode" presStyleLbl="node1" presStyleIdx="13" presStyleCnt="14">
        <dgm:presLayoutVars>
          <dgm:bulletEnabled val="1"/>
        </dgm:presLayoutVars>
      </dgm:prSet>
      <dgm:spPr/>
    </dgm:pt>
  </dgm:ptLst>
  <dgm:cxnLst>
    <dgm:cxn modelId="{26C06600-721F-4157-8B0E-5CC12F094E07}" type="presOf" srcId="{309EB1CF-7F3F-487B-B780-2D6E130A9DE6}" destId="{0A521EB8-E1AF-4B49-80FF-94A4A8FCA51D}" srcOrd="1" destOrd="0" presId="urn:microsoft.com/office/officeart/2005/8/layout/lProcess2"/>
    <dgm:cxn modelId="{F0C81E05-4867-42BE-A7E1-26E9FED8D6B7}" type="presOf" srcId="{4853B469-193F-4B5D-84E3-FBF53032B172}" destId="{94FA7A78-4892-4E0E-AFD2-3980CD57F8F5}" srcOrd="0" destOrd="0" presId="urn:microsoft.com/office/officeart/2005/8/layout/lProcess2"/>
    <dgm:cxn modelId="{66AB940D-F6EB-4103-97B8-9C64A0BFAD96}" srcId="{A2E5AD99-28FD-4413-940E-A4CB515B15B2}" destId="{6FB1F81C-6B80-4BEF-959E-90CB5AF17A1B}" srcOrd="3" destOrd="0" parTransId="{E9415677-F1DB-4C05-927F-8FCA9CEC64A3}" sibTransId="{B282843D-5F96-4FF5-8E59-E63119D526E8}"/>
    <dgm:cxn modelId="{1377370E-11A2-4215-93E6-86D0AA56DEA7}" srcId="{0322DA1A-D863-49F2-89B2-DB29B795BDA4}" destId="{98E345E3-7E2F-4C10-98DE-D2AA00FFC7E7}" srcOrd="0" destOrd="0" parTransId="{F067E391-6336-4814-BD5C-0E6D82CFD822}" sibTransId="{BD10F635-D470-4381-8F36-EA3479BE651E}"/>
    <dgm:cxn modelId="{6C58440F-0A0F-4197-9A6D-00E62E09EC52}" type="presOf" srcId="{0322DA1A-D863-49F2-89B2-DB29B795BDA4}" destId="{BFA4F31F-3358-4A7A-B804-09A50CA1114E}" srcOrd="1" destOrd="0" presId="urn:microsoft.com/office/officeart/2005/8/layout/lProcess2"/>
    <dgm:cxn modelId="{F4E93111-3F61-496F-B06E-2CF5DA23211C}" srcId="{A2E5AD99-28FD-4413-940E-A4CB515B15B2}" destId="{50054E6E-A239-4FA2-9140-C4CC4EA1F4FE}" srcOrd="5" destOrd="0" parTransId="{04B53DF7-ACEF-4D9D-9C1B-D573F35EFA9D}" sibTransId="{F4B04772-3C54-46AE-AC41-0363E2D1D9F5}"/>
    <dgm:cxn modelId="{E89D8A14-DC73-4840-83AC-0F3C05923B46}" srcId="{A2E5AD99-28FD-4413-940E-A4CB515B15B2}" destId="{EC560D90-10A7-43CB-B1C9-53200B638858}" srcOrd="0" destOrd="0" parTransId="{05B74E85-55B8-4D0F-A7C5-2068793886CF}" sibTransId="{B432EE86-21CA-4A9E-9574-3DFD7FEFB978}"/>
    <dgm:cxn modelId="{AD069C15-706E-4757-8EAD-BDA52140D6EE}" srcId="{F1071D84-40F6-4C4C-83E3-58AFC32A463D}" destId="{DE403AFA-8DA8-454D-955A-E547F14CA2D8}" srcOrd="1" destOrd="0" parTransId="{EC36F967-2A15-4210-9E69-A059C411261E}" sibTransId="{6AB6D2C6-032A-4C35-8CC9-1F39A3C9DABB}"/>
    <dgm:cxn modelId="{C9BED61E-C2F4-48E1-80C8-7579C8420BDF}" type="presOf" srcId="{609F4861-433A-4998-980B-14256CA64386}" destId="{BA6336C5-DDA7-46A9-85A4-9F1A9946DAFD}" srcOrd="0" destOrd="0" presId="urn:microsoft.com/office/officeart/2005/8/layout/lProcess2"/>
    <dgm:cxn modelId="{9DAF6A2A-AF01-443E-BC0C-E7CAF0919DDF}" type="presOf" srcId="{BC079DD1-03E2-445C-8F91-AD0549591310}" destId="{90FEAD7E-C86A-4C36-B4A3-355789B971E7}" srcOrd="0" destOrd="0" presId="urn:microsoft.com/office/officeart/2005/8/layout/lProcess2"/>
    <dgm:cxn modelId="{6DFC312D-EF38-45A0-894D-304D30E20AAA}" type="presOf" srcId="{CE57590E-91CC-4C5C-A143-CE00827BF6C9}" destId="{C6A8257B-F7D5-4CE6-B303-E901DB820F9E}" srcOrd="0" destOrd="0" presId="urn:microsoft.com/office/officeart/2005/8/layout/lProcess2"/>
    <dgm:cxn modelId="{C4662A2F-C951-40EE-9E8A-AE45EC47C062}" type="presOf" srcId="{E284C67C-0A96-4D2E-96B5-5ED040CCD6D4}" destId="{2ED477B4-68E0-4717-922C-57357A894DAC}" srcOrd="0" destOrd="0" presId="urn:microsoft.com/office/officeart/2005/8/layout/lProcess2"/>
    <dgm:cxn modelId="{EC063D30-2BB8-4D3D-B6B4-7531806BA732}" srcId="{0322DA1A-D863-49F2-89B2-DB29B795BDA4}" destId="{4853B469-193F-4B5D-84E3-FBF53032B172}" srcOrd="1" destOrd="0" parTransId="{C05C4EB4-D316-411F-8BFC-B4C7A9400F8E}" sibTransId="{EEA433E8-FB0D-4CA8-805B-8BDFE789BFF8}"/>
    <dgm:cxn modelId="{6EB69235-B78C-440B-91BB-8B53B194A116}" type="presOf" srcId="{98E345E3-7E2F-4C10-98DE-D2AA00FFC7E7}" destId="{27915439-60B0-4F55-B1B2-6C1A85C90528}" srcOrd="0" destOrd="0" presId="urn:microsoft.com/office/officeart/2005/8/layout/lProcess2"/>
    <dgm:cxn modelId="{9282343C-EBDA-49C6-85E0-A143BCE9A896}" type="presOf" srcId="{B9B62D6D-E728-48CD-9BD5-FB0DAE869572}" destId="{ED3381D3-D432-4BE9-8653-890670A9325E}" srcOrd="0" destOrd="0" presId="urn:microsoft.com/office/officeart/2005/8/layout/lProcess2"/>
    <dgm:cxn modelId="{3A84FD61-69DE-4975-AA16-20C37EB8AD1B}" type="presOf" srcId="{265ACD65-E9B4-4286-A776-55AE1FFE7CCE}" destId="{2555C388-8677-4092-8CB9-371C95B53436}" srcOrd="0" destOrd="0" presId="urn:microsoft.com/office/officeart/2005/8/layout/lProcess2"/>
    <dgm:cxn modelId="{A92CDC66-DC37-4FCF-B2A0-23B2A0C8E415}" srcId="{A2E5AD99-28FD-4413-940E-A4CB515B15B2}" destId="{130B8122-1CEE-4EB3-96DD-7A7AB55D8EB1}" srcOrd="1" destOrd="0" parTransId="{D61B64FE-091B-425D-B10E-923902D276B7}" sibTransId="{F43C625F-0B25-438B-AEEF-E0E4CBDF939A}"/>
    <dgm:cxn modelId="{8E090C52-C70E-4D73-A30B-1555950022AD}" srcId="{A2E5AD99-28FD-4413-940E-A4CB515B15B2}" destId="{BC079DD1-03E2-445C-8F91-AD0549591310}" srcOrd="4" destOrd="0" parTransId="{EFDCF812-E292-470E-BFB6-999BA4CE8457}" sibTransId="{D9D26756-566E-4234-89F8-570640433CC3}"/>
    <dgm:cxn modelId="{804AA057-2B4F-4C88-9ACB-021D22963A4A}" type="presOf" srcId="{0322DA1A-D863-49F2-89B2-DB29B795BDA4}" destId="{7CEE43BB-02E9-44DA-8566-E82518E9F396}" srcOrd="0" destOrd="0" presId="urn:microsoft.com/office/officeart/2005/8/layout/lProcess2"/>
    <dgm:cxn modelId="{77940259-C9D5-4492-B62B-910343DC71D0}" type="presOf" srcId="{A2E5AD99-28FD-4413-940E-A4CB515B15B2}" destId="{D436A254-4F71-4EE5-B18B-A5D1CAD840A5}" srcOrd="0" destOrd="0" presId="urn:microsoft.com/office/officeart/2005/8/layout/lProcess2"/>
    <dgm:cxn modelId="{9F99D37E-8EB6-47BB-9C5E-B9440029111C}" srcId="{309EB1CF-7F3F-487B-B780-2D6E130A9DE6}" destId="{265ACD65-E9B4-4286-A776-55AE1FFE7CCE}" srcOrd="0" destOrd="0" parTransId="{A32B2AE9-7516-46BE-AD6C-9DF89B0D24B6}" sibTransId="{44D7824B-B9FA-4F0E-AD9F-5B66590C83AD}"/>
    <dgm:cxn modelId="{EC646598-F031-47AD-84F1-63483F5E202A}" type="presOf" srcId="{CA667EFA-7999-4444-85DA-89C7563AA477}" destId="{454C94A2-0BD9-4759-A8C4-3110C779F2FC}" srcOrd="0" destOrd="0" presId="urn:microsoft.com/office/officeart/2005/8/layout/lProcess2"/>
    <dgm:cxn modelId="{E2ADF398-B715-479A-BA83-81048EC9B769}" type="presOf" srcId="{50054E6E-A239-4FA2-9140-C4CC4EA1F4FE}" destId="{FDFDF2B5-2AE9-4B4B-9125-21760706F090}" srcOrd="0" destOrd="0" presId="urn:microsoft.com/office/officeart/2005/8/layout/lProcess2"/>
    <dgm:cxn modelId="{34B0339A-D9AE-492C-92A8-91C146BEEC1E}" srcId="{F1071D84-40F6-4C4C-83E3-58AFC32A463D}" destId="{609F4861-433A-4998-980B-14256CA64386}" srcOrd="2" destOrd="0" parTransId="{30394217-77BF-450F-8C63-3E4F563C55DF}" sibTransId="{0841C7FD-4607-4989-B987-2FFC4FE7851D}"/>
    <dgm:cxn modelId="{D45652A1-8B36-48DC-AE9D-DD7218F641F3}" type="presOf" srcId="{F1071D84-40F6-4C4C-83E3-58AFC32A463D}" destId="{65F9CAA6-798A-4072-862B-36A6721DCF79}" srcOrd="0" destOrd="0" presId="urn:microsoft.com/office/officeart/2005/8/layout/lProcess2"/>
    <dgm:cxn modelId="{67F562A6-CB10-4CB3-AC3A-267574144DBC}" type="presOf" srcId="{F1071D84-40F6-4C4C-83E3-58AFC32A463D}" destId="{BED3303B-4A43-4BB7-8FB8-B0644B56E74C}" srcOrd="1" destOrd="0" presId="urn:microsoft.com/office/officeart/2005/8/layout/lProcess2"/>
    <dgm:cxn modelId="{A065AFB1-25F1-441F-84AB-DD74BF85C6E0}" srcId="{A2E5AD99-28FD-4413-940E-A4CB515B15B2}" destId="{39EC3A14-2857-4F02-8A8D-67A0AB43FA52}" srcOrd="2" destOrd="0" parTransId="{3616D1B5-C2C8-4483-8E3B-78888AD78B9D}" sibTransId="{B74559D8-265E-4180-BFD8-32DDDFCDDDB2}"/>
    <dgm:cxn modelId="{06DFC1B7-9A02-41B8-87DE-36EB56B7C670}" srcId="{A2E5AD99-28FD-4413-940E-A4CB515B15B2}" destId="{B9B62D6D-E728-48CD-9BD5-FB0DAE869572}" srcOrd="6" destOrd="0" parTransId="{66445177-C3E0-4804-B077-FC4CD8E9E276}" sibTransId="{DFA6738E-8F1A-4AF2-AD18-9A7F3E5594B4}"/>
    <dgm:cxn modelId="{2B3430BA-6E8D-46B1-B114-0EED9E7B811E}" type="presOf" srcId="{309EB1CF-7F3F-487B-B780-2D6E130A9DE6}" destId="{F46CAE81-9E94-43F0-AFE1-812962DE2DF1}" srcOrd="0" destOrd="0" presId="urn:microsoft.com/office/officeart/2005/8/layout/lProcess2"/>
    <dgm:cxn modelId="{3D9DF8BB-F2C6-4363-8721-DA3C70DC17C4}" type="presOf" srcId="{EC560D90-10A7-43CB-B1C9-53200B638858}" destId="{C6A1EA48-94DD-413F-8963-686C46CF7C17}" srcOrd="0" destOrd="0" presId="urn:microsoft.com/office/officeart/2005/8/layout/lProcess2"/>
    <dgm:cxn modelId="{1CF7A1C0-5922-49CF-9ED2-3795515CE140}" type="presOf" srcId="{130B8122-1CEE-4EB3-96DD-7A7AB55D8EB1}" destId="{C80E754A-631D-4217-8C3F-F832A6E43D5E}" srcOrd="0" destOrd="0" presId="urn:microsoft.com/office/officeart/2005/8/layout/lProcess2"/>
    <dgm:cxn modelId="{E8341DC3-8683-42D1-B8A0-F4E31FCF17B9}" type="presOf" srcId="{E284C67C-0A96-4D2E-96B5-5ED040CCD6D4}" destId="{43A53A39-2BAB-4F1D-8BF4-920E0AC9FE80}" srcOrd="1" destOrd="0" presId="urn:microsoft.com/office/officeart/2005/8/layout/lProcess2"/>
    <dgm:cxn modelId="{C9E742C7-7F77-48C3-8D60-AE50B10717F7}" srcId="{CE57590E-91CC-4C5C-A143-CE00827BF6C9}" destId="{A2E5AD99-28FD-4413-940E-A4CB515B15B2}" srcOrd="0" destOrd="0" parTransId="{A0A4E6C2-E3B6-4827-9582-A9A99CB54F79}" sibTransId="{22AD8431-FFC7-475B-8F54-92E2ABB864C6}"/>
    <dgm:cxn modelId="{EDA892C8-954B-43E0-9986-21039E95F97F}" type="presOf" srcId="{A2E5AD99-28FD-4413-940E-A4CB515B15B2}" destId="{83AF6BC0-F1CA-40F9-8631-7E62D6266102}" srcOrd="1" destOrd="0" presId="urn:microsoft.com/office/officeart/2005/8/layout/lProcess2"/>
    <dgm:cxn modelId="{B00A71CE-5CC1-4E3A-A98A-1258E72043AE}" srcId="{CE57590E-91CC-4C5C-A143-CE00827BF6C9}" destId="{0322DA1A-D863-49F2-89B2-DB29B795BDA4}" srcOrd="2" destOrd="0" parTransId="{213C29CD-E6EB-49DB-BECA-719F728600EB}" sibTransId="{BA72EE11-D62D-40A7-A7EF-79C162F1EAA5}"/>
    <dgm:cxn modelId="{9FACDED4-5ADF-462F-8FDA-C6038C1475A3}" type="presOf" srcId="{6FB1F81C-6B80-4BEF-959E-90CB5AF17A1B}" destId="{F353707B-2277-48A7-B684-7D30C4F11B4B}" srcOrd="0" destOrd="0" presId="urn:microsoft.com/office/officeart/2005/8/layout/lProcess2"/>
    <dgm:cxn modelId="{19B2B1D6-0BE5-4C4C-B689-FDA604FF967D}" srcId="{F1071D84-40F6-4C4C-83E3-58AFC32A463D}" destId="{CA667EFA-7999-4444-85DA-89C7563AA477}" srcOrd="0" destOrd="0" parTransId="{A14009BF-0411-4282-A358-E3956B900DB6}" sibTransId="{7D2D7932-3FA6-4B72-BC30-8163CEA83964}"/>
    <dgm:cxn modelId="{6B284DDA-4C86-4B6C-BCDA-1F78CBAE88E9}" srcId="{CE57590E-91CC-4C5C-A143-CE00827BF6C9}" destId="{E284C67C-0A96-4D2E-96B5-5ED040CCD6D4}" srcOrd="1" destOrd="0" parTransId="{20E8C83A-9A94-489B-9C73-E231294E34A3}" sibTransId="{5DF85AA3-2A95-47AC-9619-D18C7B0D0908}"/>
    <dgm:cxn modelId="{130ACADE-B67E-4D3E-ADB7-7C94CD04DDD1}" srcId="{CE57590E-91CC-4C5C-A143-CE00827BF6C9}" destId="{F1071D84-40F6-4C4C-83E3-58AFC32A463D}" srcOrd="3" destOrd="0" parTransId="{7AB5794F-BAFF-471E-8355-D062A8145576}" sibTransId="{936B002E-EFF0-4148-9298-725B71135773}"/>
    <dgm:cxn modelId="{BDE9DDEC-BE2D-4A4E-86D5-6BC44DA6F82F}" type="presOf" srcId="{39EC3A14-2857-4F02-8A8D-67A0AB43FA52}" destId="{87556D5D-844C-4EA9-8583-914E9D362F12}" srcOrd="0" destOrd="0" presId="urn:microsoft.com/office/officeart/2005/8/layout/lProcess2"/>
    <dgm:cxn modelId="{F1600CF8-9F7A-4FCE-88CD-7D87DCA56EFE}" type="presOf" srcId="{DE403AFA-8DA8-454D-955A-E547F14CA2D8}" destId="{FFD67B68-A2F8-4793-82A8-B5A6F58DB11C}" srcOrd="0" destOrd="0" presId="urn:microsoft.com/office/officeart/2005/8/layout/lProcess2"/>
    <dgm:cxn modelId="{D3AE87F9-F16D-4DBD-AF13-2F9702EAB6C0}" srcId="{E284C67C-0A96-4D2E-96B5-5ED040CCD6D4}" destId="{CADAAACF-00C1-4BF2-82CD-C9EFF47E8B8B}" srcOrd="0" destOrd="0" parTransId="{D51F7267-E0B8-4F85-BEE4-F5459AB40FA0}" sibTransId="{491A5D43-4F7E-413C-AC96-58C4CC16492E}"/>
    <dgm:cxn modelId="{CB56F0FB-5509-4B08-9143-33BA588DD15D}" type="presOf" srcId="{CADAAACF-00C1-4BF2-82CD-C9EFF47E8B8B}" destId="{69E10375-7EB3-4F63-9674-D872C5AAABF7}" srcOrd="0" destOrd="0" presId="urn:microsoft.com/office/officeart/2005/8/layout/lProcess2"/>
    <dgm:cxn modelId="{1BD26CFF-B311-41CC-B1AF-AC94313DFADE}" srcId="{CE57590E-91CC-4C5C-A143-CE00827BF6C9}" destId="{309EB1CF-7F3F-487B-B780-2D6E130A9DE6}" srcOrd="4" destOrd="0" parTransId="{3D82DCBD-6325-433C-B4C9-3A1147CE9E65}" sibTransId="{09551378-CD40-4C7F-B72C-FAD0132DBEAF}"/>
    <dgm:cxn modelId="{8417D2F1-A4BE-424E-AFB8-F9B22D7C83D8}" type="presParOf" srcId="{C6A8257B-F7D5-4CE6-B303-E901DB820F9E}" destId="{C93CA192-1840-4C70-BBDA-E4CF8EE91AF5}" srcOrd="0" destOrd="0" presId="urn:microsoft.com/office/officeart/2005/8/layout/lProcess2"/>
    <dgm:cxn modelId="{F84EC913-17B9-4B2C-9BD7-20AE5A2E7724}" type="presParOf" srcId="{C93CA192-1840-4C70-BBDA-E4CF8EE91AF5}" destId="{D436A254-4F71-4EE5-B18B-A5D1CAD840A5}" srcOrd="0" destOrd="0" presId="urn:microsoft.com/office/officeart/2005/8/layout/lProcess2"/>
    <dgm:cxn modelId="{4418604B-16C7-4A0E-9E98-60D9ACE998E2}" type="presParOf" srcId="{C93CA192-1840-4C70-BBDA-E4CF8EE91AF5}" destId="{83AF6BC0-F1CA-40F9-8631-7E62D6266102}" srcOrd="1" destOrd="0" presId="urn:microsoft.com/office/officeart/2005/8/layout/lProcess2"/>
    <dgm:cxn modelId="{B1C82CE0-E2D4-4506-8B9F-2A59BE232911}" type="presParOf" srcId="{C93CA192-1840-4C70-BBDA-E4CF8EE91AF5}" destId="{A5E278E8-2D96-42BF-B446-5D1A1894214F}" srcOrd="2" destOrd="0" presId="urn:microsoft.com/office/officeart/2005/8/layout/lProcess2"/>
    <dgm:cxn modelId="{998BF3AE-D81F-4E44-AE63-C4E8624E230C}" type="presParOf" srcId="{A5E278E8-2D96-42BF-B446-5D1A1894214F}" destId="{793A0FEE-A8D0-49A0-95D1-D0BA84DFBC1B}" srcOrd="0" destOrd="0" presId="urn:microsoft.com/office/officeart/2005/8/layout/lProcess2"/>
    <dgm:cxn modelId="{E3E5087C-AA40-4CEB-BA95-F8F0E527317E}" type="presParOf" srcId="{793A0FEE-A8D0-49A0-95D1-D0BA84DFBC1B}" destId="{C6A1EA48-94DD-413F-8963-686C46CF7C17}" srcOrd="0" destOrd="0" presId="urn:microsoft.com/office/officeart/2005/8/layout/lProcess2"/>
    <dgm:cxn modelId="{F760FA2A-9E14-4FA6-AB92-246EB986DE4E}" type="presParOf" srcId="{793A0FEE-A8D0-49A0-95D1-D0BA84DFBC1B}" destId="{5D4B2D9B-9985-44F0-A214-09CDDFAD8ACC}" srcOrd="1" destOrd="0" presId="urn:microsoft.com/office/officeart/2005/8/layout/lProcess2"/>
    <dgm:cxn modelId="{B37AD3D1-9AEF-4F73-A4C0-CB50C43CD739}" type="presParOf" srcId="{793A0FEE-A8D0-49A0-95D1-D0BA84DFBC1B}" destId="{C80E754A-631D-4217-8C3F-F832A6E43D5E}" srcOrd="2" destOrd="0" presId="urn:microsoft.com/office/officeart/2005/8/layout/lProcess2"/>
    <dgm:cxn modelId="{7BAA4735-BC3B-41E3-BDD8-10D3B32EA668}" type="presParOf" srcId="{793A0FEE-A8D0-49A0-95D1-D0BA84DFBC1B}" destId="{F0413F28-3187-4F9F-9C8A-E97697B4B52A}" srcOrd="3" destOrd="0" presId="urn:microsoft.com/office/officeart/2005/8/layout/lProcess2"/>
    <dgm:cxn modelId="{D23B3091-C1A9-4C51-91FA-209726E35413}" type="presParOf" srcId="{793A0FEE-A8D0-49A0-95D1-D0BA84DFBC1B}" destId="{87556D5D-844C-4EA9-8583-914E9D362F12}" srcOrd="4" destOrd="0" presId="urn:microsoft.com/office/officeart/2005/8/layout/lProcess2"/>
    <dgm:cxn modelId="{D1300698-B051-464B-A53B-58B6A6766A59}" type="presParOf" srcId="{793A0FEE-A8D0-49A0-95D1-D0BA84DFBC1B}" destId="{179EA13B-10E0-4FD4-B027-4A103EC4CDD6}" srcOrd="5" destOrd="0" presId="urn:microsoft.com/office/officeart/2005/8/layout/lProcess2"/>
    <dgm:cxn modelId="{D1B15754-33DE-47B7-83C8-570914836A50}" type="presParOf" srcId="{793A0FEE-A8D0-49A0-95D1-D0BA84DFBC1B}" destId="{F353707B-2277-48A7-B684-7D30C4F11B4B}" srcOrd="6" destOrd="0" presId="urn:microsoft.com/office/officeart/2005/8/layout/lProcess2"/>
    <dgm:cxn modelId="{99DEE0A8-E86E-4571-9075-580814D493AB}" type="presParOf" srcId="{793A0FEE-A8D0-49A0-95D1-D0BA84DFBC1B}" destId="{4EF690BA-FF36-4734-A976-6DB7377EA06B}" srcOrd="7" destOrd="0" presId="urn:microsoft.com/office/officeart/2005/8/layout/lProcess2"/>
    <dgm:cxn modelId="{B9F68D0D-F79B-4A5E-B068-4CEE52FD0D6A}" type="presParOf" srcId="{793A0FEE-A8D0-49A0-95D1-D0BA84DFBC1B}" destId="{90FEAD7E-C86A-4C36-B4A3-355789B971E7}" srcOrd="8" destOrd="0" presId="urn:microsoft.com/office/officeart/2005/8/layout/lProcess2"/>
    <dgm:cxn modelId="{641CF307-9F17-47E3-9011-252946EB9A9E}" type="presParOf" srcId="{793A0FEE-A8D0-49A0-95D1-D0BA84DFBC1B}" destId="{A3FECB67-42D9-4EA4-9C31-273DA49A6411}" srcOrd="9" destOrd="0" presId="urn:microsoft.com/office/officeart/2005/8/layout/lProcess2"/>
    <dgm:cxn modelId="{63729DB9-92F1-448B-A650-5A6A7CEEF436}" type="presParOf" srcId="{793A0FEE-A8D0-49A0-95D1-D0BA84DFBC1B}" destId="{FDFDF2B5-2AE9-4B4B-9125-21760706F090}" srcOrd="10" destOrd="0" presId="urn:microsoft.com/office/officeart/2005/8/layout/lProcess2"/>
    <dgm:cxn modelId="{FC2AC56E-181B-419B-A948-A9190D99AABE}" type="presParOf" srcId="{793A0FEE-A8D0-49A0-95D1-D0BA84DFBC1B}" destId="{42CFDF0D-FA6A-4F94-91C0-7A270EB8DEAD}" srcOrd="11" destOrd="0" presId="urn:microsoft.com/office/officeart/2005/8/layout/lProcess2"/>
    <dgm:cxn modelId="{833BCCB3-34F7-4D95-8ED6-F611DFC843A7}" type="presParOf" srcId="{793A0FEE-A8D0-49A0-95D1-D0BA84DFBC1B}" destId="{ED3381D3-D432-4BE9-8653-890670A9325E}" srcOrd="12" destOrd="0" presId="urn:microsoft.com/office/officeart/2005/8/layout/lProcess2"/>
    <dgm:cxn modelId="{1F73CAB0-094F-45A6-978F-5174F0BF61AE}" type="presParOf" srcId="{C6A8257B-F7D5-4CE6-B303-E901DB820F9E}" destId="{E4043D41-DA41-4118-97CC-BCA74C4B7B2D}" srcOrd="1" destOrd="0" presId="urn:microsoft.com/office/officeart/2005/8/layout/lProcess2"/>
    <dgm:cxn modelId="{850EA21A-05BC-49FC-9D3C-595851375C15}" type="presParOf" srcId="{C6A8257B-F7D5-4CE6-B303-E901DB820F9E}" destId="{143A021D-5712-4961-9DE0-5090E82EBD9F}" srcOrd="2" destOrd="0" presId="urn:microsoft.com/office/officeart/2005/8/layout/lProcess2"/>
    <dgm:cxn modelId="{39761FD5-5291-44BD-84E5-F4488A5FBA5B}" type="presParOf" srcId="{143A021D-5712-4961-9DE0-5090E82EBD9F}" destId="{2ED477B4-68E0-4717-922C-57357A894DAC}" srcOrd="0" destOrd="0" presId="urn:microsoft.com/office/officeart/2005/8/layout/lProcess2"/>
    <dgm:cxn modelId="{85B0AC0B-EDC9-4FDD-814C-4EEE0CC6CA51}" type="presParOf" srcId="{143A021D-5712-4961-9DE0-5090E82EBD9F}" destId="{43A53A39-2BAB-4F1D-8BF4-920E0AC9FE80}" srcOrd="1" destOrd="0" presId="urn:microsoft.com/office/officeart/2005/8/layout/lProcess2"/>
    <dgm:cxn modelId="{8CBD461C-134B-4D75-9D3B-ECCA6BE037C2}" type="presParOf" srcId="{143A021D-5712-4961-9DE0-5090E82EBD9F}" destId="{0C1B5D74-1777-4D64-AE9C-D062E62A2E57}" srcOrd="2" destOrd="0" presId="urn:microsoft.com/office/officeart/2005/8/layout/lProcess2"/>
    <dgm:cxn modelId="{CC75654D-702B-48F0-9434-9383D04A9B6B}" type="presParOf" srcId="{0C1B5D74-1777-4D64-AE9C-D062E62A2E57}" destId="{9E6CBE2B-23C1-4BBE-851C-9AA2E6FE920F}" srcOrd="0" destOrd="0" presId="urn:microsoft.com/office/officeart/2005/8/layout/lProcess2"/>
    <dgm:cxn modelId="{75DFB013-FC7A-49DC-8684-E16C296FD4C0}" type="presParOf" srcId="{9E6CBE2B-23C1-4BBE-851C-9AA2E6FE920F}" destId="{69E10375-7EB3-4F63-9674-D872C5AAABF7}" srcOrd="0" destOrd="0" presId="urn:microsoft.com/office/officeart/2005/8/layout/lProcess2"/>
    <dgm:cxn modelId="{E958B76F-5846-48D7-8309-EDA9EE8804D3}" type="presParOf" srcId="{C6A8257B-F7D5-4CE6-B303-E901DB820F9E}" destId="{4EB59EB8-2CB1-441C-A24D-3499ADEDD1EC}" srcOrd="3" destOrd="0" presId="urn:microsoft.com/office/officeart/2005/8/layout/lProcess2"/>
    <dgm:cxn modelId="{F411AB59-B6F8-470E-B30B-0D0B0BF602DB}" type="presParOf" srcId="{C6A8257B-F7D5-4CE6-B303-E901DB820F9E}" destId="{74E30591-C0EC-4B5B-9D16-F2A1004C002F}" srcOrd="4" destOrd="0" presId="urn:microsoft.com/office/officeart/2005/8/layout/lProcess2"/>
    <dgm:cxn modelId="{DB95AF7B-7F76-43F4-A48F-B1F04E079049}" type="presParOf" srcId="{74E30591-C0EC-4B5B-9D16-F2A1004C002F}" destId="{7CEE43BB-02E9-44DA-8566-E82518E9F396}" srcOrd="0" destOrd="0" presId="urn:microsoft.com/office/officeart/2005/8/layout/lProcess2"/>
    <dgm:cxn modelId="{B87093C6-C408-41CB-AC3F-A301E45F8604}" type="presParOf" srcId="{74E30591-C0EC-4B5B-9D16-F2A1004C002F}" destId="{BFA4F31F-3358-4A7A-B804-09A50CA1114E}" srcOrd="1" destOrd="0" presId="urn:microsoft.com/office/officeart/2005/8/layout/lProcess2"/>
    <dgm:cxn modelId="{58C147E4-1A73-4BE0-ADE4-B26E15D5D84A}" type="presParOf" srcId="{74E30591-C0EC-4B5B-9D16-F2A1004C002F}" destId="{378249AB-4BD7-417E-A1BC-8E406779318D}" srcOrd="2" destOrd="0" presId="urn:microsoft.com/office/officeart/2005/8/layout/lProcess2"/>
    <dgm:cxn modelId="{7C3151AA-35FF-49FE-8071-700F54F3E103}" type="presParOf" srcId="{378249AB-4BD7-417E-A1BC-8E406779318D}" destId="{4B8A1898-2CB0-4208-B8F1-8724DADD599A}" srcOrd="0" destOrd="0" presId="urn:microsoft.com/office/officeart/2005/8/layout/lProcess2"/>
    <dgm:cxn modelId="{7AC9CB61-F12A-4EDF-B9D1-6E8DF58F8E11}" type="presParOf" srcId="{4B8A1898-2CB0-4208-B8F1-8724DADD599A}" destId="{27915439-60B0-4F55-B1B2-6C1A85C90528}" srcOrd="0" destOrd="0" presId="urn:microsoft.com/office/officeart/2005/8/layout/lProcess2"/>
    <dgm:cxn modelId="{DFB32A94-13BB-4357-9C1F-E029F68FEDF7}" type="presParOf" srcId="{4B8A1898-2CB0-4208-B8F1-8724DADD599A}" destId="{46D6C2AD-8146-48A9-BE0F-4AD044678385}" srcOrd="1" destOrd="0" presId="urn:microsoft.com/office/officeart/2005/8/layout/lProcess2"/>
    <dgm:cxn modelId="{2584F06C-EF07-459B-9CB4-B2E0EF798033}" type="presParOf" srcId="{4B8A1898-2CB0-4208-B8F1-8724DADD599A}" destId="{94FA7A78-4892-4E0E-AFD2-3980CD57F8F5}" srcOrd="2" destOrd="0" presId="urn:microsoft.com/office/officeart/2005/8/layout/lProcess2"/>
    <dgm:cxn modelId="{71C29C91-A984-4339-8544-DC9BE19FCD82}" type="presParOf" srcId="{C6A8257B-F7D5-4CE6-B303-E901DB820F9E}" destId="{DDF5C1FC-48D7-49E6-80A8-64E35A3D9695}" srcOrd="5" destOrd="0" presId="urn:microsoft.com/office/officeart/2005/8/layout/lProcess2"/>
    <dgm:cxn modelId="{FBA74C20-ED5E-485C-B454-AECD62B00A15}" type="presParOf" srcId="{C6A8257B-F7D5-4CE6-B303-E901DB820F9E}" destId="{1F89B37E-5AF0-4D6C-AF25-14E8CD94F1C9}" srcOrd="6" destOrd="0" presId="urn:microsoft.com/office/officeart/2005/8/layout/lProcess2"/>
    <dgm:cxn modelId="{1ACE2F2C-5FCC-418B-8A05-9B8C59B82EC0}" type="presParOf" srcId="{1F89B37E-5AF0-4D6C-AF25-14E8CD94F1C9}" destId="{65F9CAA6-798A-4072-862B-36A6721DCF79}" srcOrd="0" destOrd="0" presId="urn:microsoft.com/office/officeart/2005/8/layout/lProcess2"/>
    <dgm:cxn modelId="{9E1D203C-8DD6-4D86-BF62-080608A00553}" type="presParOf" srcId="{1F89B37E-5AF0-4D6C-AF25-14E8CD94F1C9}" destId="{BED3303B-4A43-4BB7-8FB8-B0644B56E74C}" srcOrd="1" destOrd="0" presId="urn:microsoft.com/office/officeart/2005/8/layout/lProcess2"/>
    <dgm:cxn modelId="{AE6D2744-FF5C-4162-A223-4428E2321E13}" type="presParOf" srcId="{1F89B37E-5AF0-4D6C-AF25-14E8CD94F1C9}" destId="{E7B51058-B1B5-4916-92B6-C38D9349F495}" srcOrd="2" destOrd="0" presId="urn:microsoft.com/office/officeart/2005/8/layout/lProcess2"/>
    <dgm:cxn modelId="{DEA9B724-E4EB-4A89-9DE2-F9596E30FAEA}" type="presParOf" srcId="{E7B51058-B1B5-4916-92B6-C38D9349F495}" destId="{5E2ED21F-A750-4099-B2F1-1CD982431A75}" srcOrd="0" destOrd="0" presId="urn:microsoft.com/office/officeart/2005/8/layout/lProcess2"/>
    <dgm:cxn modelId="{60277F5D-1A22-4F9A-8899-829F225F4C50}" type="presParOf" srcId="{5E2ED21F-A750-4099-B2F1-1CD982431A75}" destId="{454C94A2-0BD9-4759-A8C4-3110C779F2FC}" srcOrd="0" destOrd="0" presId="urn:microsoft.com/office/officeart/2005/8/layout/lProcess2"/>
    <dgm:cxn modelId="{19D05D1D-0388-45B6-9571-2A428FB66338}" type="presParOf" srcId="{5E2ED21F-A750-4099-B2F1-1CD982431A75}" destId="{0E5C9019-0077-46AC-A475-7AB168E70E4F}" srcOrd="1" destOrd="0" presId="urn:microsoft.com/office/officeart/2005/8/layout/lProcess2"/>
    <dgm:cxn modelId="{F8D90E5D-9CD9-4C0E-AD19-E2EB98C7C21D}" type="presParOf" srcId="{5E2ED21F-A750-4099-B2F1-1CD982431A75}" destId="{FFD67B68-A2F8-4793-82A8-B5A6F58DB11C}" srcOrd="2" destOrd="0" presId="urn:microsoft.com/office/officeart/2005/8/layout/lProcess2"/>
    <dgm:cxn modelId="{5DA35838-3CE7-41BF-A693-093AE2CDF96D}" type="presParOf" srcId="{5E2ED21F-A750-4099-B2F1-1CD982431A75}" destId="{E14FEB1B-3B8A-4884-A79D-B4B79534A82A}" srcOrd="3" destOrd="0" presId="urn:microsoft.com/office/officeart/2005/8/layout/lProcess2"/>
    <dgm:cxn modelId="{F2C94FC1-19E2-4F35-B457-08816DE3A0C3}" type="presParOf" srcId="{5E2ED21F-A750-4099-B2F1-1CD982431A75}" destId="{BA6336C5-DDA7-46A9-85A4-9F1A9946DAFD}" srcOrd="4" destOrd="0" presId="urn:microsoft.com/office/officeart/2005/8/layout/lProcess2"/>
    <dgm:cxn modelId="{2B7C4FEC-9BF5-4036-9F75-9ECB1B2A7D66}" type="presParOf" srcId="{C6A8257B-F7D5-4CE6-B303-E901DB820F9E}" destId="{049425BC-17FC-4407-8F2A-FDD18A5ED1E9}" srcOrd="7" destOrd="0" presId="urn:microsoft.com/office/officeart/2005/8/layout/lProcess2"/>
    <dgm:cxn modelId="{287A52B0-4487-415A-A1F8-6D8615944EC7}" type="presParOf" srcId="{C6A8257B-F7D5-4CE6-B303-E901DB820F9E}" destId="{34B68F9B-A602-46E1-B464-FFADBF60D74F}" srcOrd="8" destOrd="0" presId="urn:microsoft.com/office/officeart/2005/8/layout/lProcess2"/>
    <dgm:cxn modelId="{4E74C459-BBE3-4DD9-8ACC-23D1A5311B9F}" type="presParOf" srcId="{34B68F9B-A602-46E1-B464-FFADBF60D74F}" destId="{F46CAE81-9E94-43F0-AFE1-812962DE2DF1}" srcOrd="0" destOrd="0" presId="urn:microsoft.com/office/officeart/2005/8/layout/lProcess2"/>
    <dgm:cxn modelId="{F63DE07F-ADDA-4F1C-A328-B0BBDA6BA604}" type="presParOf" srcId="{34B68F9B-A602-46E1-B464-FFADBF60D74F}" destId="{0A521EB8-E1AF-4B49-80FF-94A4A8FCA51D}" srcOrd="1" destOrd="0" presId="urn:microsoft.com/office/officeart/2005/8/layout/lProcess2"/>
    <dgm:cxn modelId="{8724DCA4-9D99-4BAB-B6D1-931F78F187D0}" type="presParOf" srcId="{34B68F9B-A602-46E1-B464-FFADBF60D74F}" destId="{A2EC7AA2-EF39-46B7-83BE-AAABCB369D92}" srcOrd="2" destOrd="0" presId="urn:microsoft.com/office/officeart/2005/8/layout/lProcess2"/>
    <dgm:cxn modelId="{85A3DAE7-228C-4629-853D-131F9B2B0242}" type="presParOf" srcId="{A2EC7AA2-EF39-46B7-83BE-AAABCB369D92}" destId="{60D54A30-CD6F-45D1-885F-80DC733B3E87}" srcOrd="0" destOrd="0" presId="urn:microsoft.com/office/officeart/2005/8/layout/lProcess2"/>
    <dgm:cxn modelId="{1A710094-0717-4E88-A027-720E3D2768B6}" type="presParOf" srcId="{60D54A30-CD6F-45D1-885F-80DC733B3E87}" destId="{2555C388-8677-4092-8CB9-371C95B53436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BF23D5-CCF3-42C9-9A71-EDD5D6C38DDD}" type="doc">
      <dgm:prSet loTypeId="urn:microsoft.com/office/officeart/2011/layout/CircleProcess" loCatId="process" qsTypeId="urn:microsoft.com/office/officeart/2005/8/quickstyle/simple1" qsCatId="simple" csTypeId="urn:microsoft.com/office/officeart/2005/8/colors/colorful2" csCatId="colorful" phldr="1"/>
      <dgm:spPr/>
    </dgm:pt>
    <dgm:pt modelId="{3197CBD4-4CE3-4A8E-8FCF-368518EB036F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600" b="1" dirty="0">
              <a:solidFill>
                <a:schemeClr val="tx1">
                  <a:lumMod val="65000"/>
                  <a:lumOff val="35000"/>
                </a:schemeClr>
              </a:solidFill>
            </a:rPr>
            <a:t>Selection and processing of indicators</a:t>
          </a:r>
        </a:p>
      </dgm:t>
    </dgm:pt>
    <dgm:pt modelId="{DB3F9A13-67D2-45A8-AF5D-84D1236EFABB}" type="parTrans" cxnId="{B447E012-E344-45AC-AA2D-65BBA3040310}">
      <dgm:prSet/>
      <dgm:spPr/>
      <dgm:t>
        <a:bodyPr/>
        <a:lstStyle/>
        <a:p>
          <a:endParaRPr lang="en-US"/>
        </a:p>
      </dgm:t>
    </dgm:pt>
    <dgm:pt modelId="{AFD712A4-912C-416F-BA91-85634AD48B91}" type="sibTrans" cxnId="{B447E012-E344-45AC-AA2D-65BBA3040310}">
      <dgm:prSet/>
      <dgm:spPr/>
      <dgm:t>
        <a:bodyPr/>
        <a:lstStyle/>
        <a:p>
          <a:endParaRPr lang="en-US"/>
        </a:p>
      </dgm:t>
    </dgm:pt>
    <dgm:pt modelId="{E1A1ED00-D32D-4173-9045-A773E8BE70F3}">
      <dgm:prSet custT="1"/>
      <dgm:spPr/>
      <dgm:t>
        <a:bodyPr/>
        <a:lstStyle/>
        <a:p>
          <a:r>
            <a:rPr lang="en-US" sz="1600" b="1" dirty="0">
              <a:solidFill>
                <a:schemeClr val="tx1">
                  <a:lumMod val="65000"/>
                  <a:lumOff val="35000"/>
                </a:schemeClr>
              </a:solidFill>
            </a:rPr>
            <a:t>Calculating gender gaps</a:t>
          </a:r>
        </a:p>
      </dgm:t>
    </dgm:pt>
    <dgm:pt modelId="{23AF9ACF-99C8-44A0-948C-137DFF38C061}" type="parTrans" cxnId="{79844F5A-D191-4D6A-BA4C-D7F878CB208B}">
      <dgm:prSet/>
      <dgm:spPr/>
      <dgm:t>
        <a:bodyPr/>
        <a:lstStyle/>
        <a:p>
          <a:endParaRPr lang="en-US"/>
        </a:p>
      </dgm:t>
    </dgm:pt>
    <dgm:pt modelId="{7B36CD1C-A0B8-4559-A597-333840AADB9C}" type="sibTrans" cxnId="{79844F5A-D191-4D6A-BA4C-D7F878CB208B}">
      <dgm:prSet/>
      <dgm:spPr/>
      <dgm:t>
        <a:bodyPr/>
        <a:lstStyle/>
        <a:p>
          <a:endParaRPr lang="en-US"/>
        </a:p>
      </dgm:t>
    </dgm:pt>
    <dgm:pt modelId="{21E91CB2-910E-46AA-BDF4-B83BDCCC6237}">
      <dgm:prSet custT="1"/>
      <dgm:spPr/>
      <dgm:t>
        <a:bodyPr/>
        <a:lstStyle/>
        <a:p>
          <a:r>
            <a:rPr lang="en-US" sz="1600" b="1" dirty="0">
              <a:solidFill>
                <a:schemeClr val="tx1">
                  <a:lumMod val="65000"/>
                  <a:lumOff val="35000"/>
                </a:schemeClr>
              </a:solidFill>
            </a:rPr>
            <a:t>Calculating the correcting coefficient</a:t>
          </a:r>
        </a:p>
      </dgm:t>
    </dgm:pt>
    <dgm:pt modelId="{0DAEEF5E-6B74-4599-9A3C-E6244CB6AAA9}" type="parTrans" cxnId="{20FFD12B-8DC1-4F7A-857E-D510DC4130BF}">
      <dgm:prSet/>
      <dgm:spPr/>
      <dgm:t>
        <a:bodyPr/>
        <a:lstStyle/>
        <a:p>
          <a:endParaRPr lang="en-US"/>
        </a:p>
      </dgm:t>
    </dgm:pt>
    <dgm:pt modelId="{9413CC9D-FE2E-44F9-AE5C-038AA37A5F61}" type="sibTrans" cxnId="{20FFD12B-8DC1-4F7A-857E-D510DC4130BF}">
      <dgm:prSet/>
      <dgm:spPr/>
      <dgm:t>
        <a:bodyPr/>
        <a:lstStyle/>
        <a:p>
          <a:endParaRPr lang="en-US"/>
        </a:p>
      </dgm:t>
    </dgm:pt>
    <dgm:pt modelId="{4A9CC77E-B39C-41EC-AF20-C85BFB2A46A3}">
      <dgm:prSet custT="1"/>
      <dgm:spPr/>
      <dgm:t>
        <a:bodyPr/>
        <a:lstStyle/>
        <a:p>
          <a:r>
            <a:rPr lang="en-US" sz="1600" b="1" dirty="0">
              <a:solidFill>
                <a:schemeClr val="tx1">
                  <a:lumMod val="65000"/>
                  <a:lumOff val="35000"/>
                </a:schemeClr>
              </a:solidFill>
            </a:rPr>
            <a:t>Calculating the gender gap metric</a:t>
          </a:r>
        </a:p>
      </dgm:t>
    </dgm:pt>
    <dgm:pt modelId="{B1ADD7C2-1101-4190-8CDF-51B3D74FA63C}" type="parTrans" cxnId="{53D81730-A55B-4A8F-8B58-B324096D6DEC}">
      <dgm:prSet/>
      <dgm:spPr/>
      <dgm:t>
        <a:bodyPr/>
        <a:lstStyle/>
        <a:p>
          <a:endParaRPr lang="en-US"/>
        </a:p>
      </dgm:t>
    </dgm:pt>
    <dgm:pt modelId="{FE05AB51-B4C2-4463-B346-F94EB4B84D0C}" type="sibTrans" cxnId="{53D81730-A55B-4A8F-8B58-B324096D6DEC}">
      <dgm:prSet/>
      <dgm:spPr/>
      <dgm:t>
        <a:bodyPr/>
        <a:lstStyle/>
        <a:p>
          <a:endParaRPr lang="en-US"/>
        </a:p>
      </dgm:t>
    </dgm:pt>
    <dgm:pt modelId="{D6EFC538-81DB-49BE-AD1C-9414178B784C}">
      <dgm:prSet custT="1"/>
      <dgm:spPr/>
      <dgm:t>
        <a:bodyPr/>
        <a:lstStyle/>
        <a:p>
          <a:r>
            <a:rPr lang="en-US" sz="1600" b="1" dirty="0">
              <a:solidFill>
                <a:schemeClr val="tx1">
                  <a:lumMod val="65000"/>
                  <a:lumOff val="35000"/>
                </a:schemeClr>
              </a:solidFill>
            </a:rPr>
            <a:t>Calculating the Index</a:t>
          </a:r>
        </a:p>
      </dgm:t>
    </dgm:pt>
    <dgm:pt modelId="{70C729C9-530B-4E20-9B90-AD37CB659790}" type="parTrans" cxnId="{3720439B-D95A-4006-9B14-718903F63606}">
      <dgm:prSet/>
      <dgm:spPr/>
      <dgm:t>
        <a:bodyPr/>
        <a:lstStyle/>
        <a:p>
          <a:endParaRPr lang="en-US"/>
        </a:p>
      </dgm:t>
    </dgm:pt>
    <dgm:pt modelId="{6A651CF8-BB35-47F7-A436-78614FB9AEB7}" type="sibTrans" cxnId="{3720439B-D95A-4006-9B14-718903F63606}">
      <dgm:prSet/>
      <dgm:spPr/>
      <dgm:t>
        <a:bodyPr/>
        <a:lstStyle/>
        <a:p>
          <a:endParaRPr lang="en-US"/>
        </a:p>
      </dgm:t>
    </dgm:pt>
    <dgm:pt modelId="{8779155C-2702-49F7-997F-63AE6FDB2367}" type="pres">
      <dgm:prSet presAssocID="{F8BF23D5-CCF3-42C9-9A71-EDD5D6C38DDD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FF0404FA-1193-4687-9DF4-1ADDF3FEC50A}" type="pres">
      <dgm:prSet presAssocID="{D6EFC538-81DB-49BE-AD1C-9414178B784C}" presName="Accent5" presStyleCnt="0"/>
      <dgm:spPr/>
    </dgm:pt>
    <dgm:pt modelId="{9C04D565-71D9-4CD5-AA3A-A10AC84E2209}" type="pres">
      <dgm:prSet presAssocID="{D6EFC538-81DB-49BE-AD1C-9414178B784C}" presName="Accent" presStyleLbl="node1" presStyleIdx="0" presStyleCnt="5"/>
      <dgm:spPr/>
    </dgm:pt>
    <dgm:pt modelId="{63D26880-AA59-4571-B98C-0371B0D7EC17}" type="pres">
      <dgm:prSet presAssocID="{D6EFC538-81DB-49BE-AD1C-9414178B784C}" presName="ParentBackground5" presStyleCnt="0"/>
      <dgm:spPr/>
    </dgm:pt>
    <dgm:pt modelId="{B1BFDC16-BE3E-4110-9EDE-4B8392A5065B}" type="pres">
      <dgm:prSet presAssocID="{D6EFC538-81DB-49BE-AD1C-9414178B784C}" presName="ParentBackground" presStyleLbl="fgAcc1" presStyleIdx="0" presStyleCnt="5"/>
      <dgm:spPr/>
    </dgm:pt>
    <dgm:pt modelId="{634F967F-820E-44CD-BD83-74AEE783007F}" type="pres">
      <dgm:prSet presAssocID="{D6EFC538-81DB-49BE-AD1C-9414178B784C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D1998773-5F05-4E27-9BEE-E7E5872F3330}" type="pres">
      <dgm:prSet presAssocID="{4A9CC77E-B39C-41EC-AF20-C85BFB2A46A3}" presName="Accent4" presStyleCnt="0"/>
      <dgm:spPr/>
    </dgm:pt>
    <dgm:pt modelId="{8B2633AC-0E40-44EA-85C9-38357FA0825F}" type="pres">
      <dgm:prSet presAssocID="{4A9CC77E-B39C-41EC-AF20-C85BFB2A46A3}" presName="Accent" presStyleLbl="node1" presStyleIdx="1" presStyleCnt="5"/>
      <dgm:spPr/>
    </dgm:pt>
    <dgm:pt modelId="{4B10078E-801B-4555-B51B-627BD28B951A}" type="pres">
      <dgm:prSet presAssocID="{4A9CC77E-B39C-41EC-AF20-C85BFB2A46A3}" presName="ParentBackground4" presStyleCnt="0"/>
      <dgm:spPr/>
    </dgm:pt>
    <dgm:pt modelId="{9A30330E-B21A-491D-B4B6-144E35E99D64}" type="pres">
      <dgm:prSet presAssocID="{4A9CC77E-B39C-41EC-AF20-C85BFB2A46A3}" presName="ParentBackground" presStyleLbl="fgAcc1" presStyleIdx="1" presStyleCnt="5"/>
      <dgm:spPr/>
    </dgm:pt>
    <dgm:pt modelId="{2440F213-D220-4AE6-AE05-02EFB72E3EE6}" type="pres">
      <dgm:prSet presAssocID="{4A9CC77E-B39C-41EC-AF20-C85BFB2A46A3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8ABE77CD-8A92-4C4C-8B3A-CF05CC171726}" type="pres">
      <dgm:prSet presAssocID="{21E91CB2-910E-46AA-BDF4-B83BDCCC6237}" presName="Accent3" presStyleCnt="0"/>
      <dgm:spPr/>
    </dgm:pt>
    <dgm:pt modelId="{0BFD0431-D82B-49B6-B03C-1BF4918614D5}" type="pres">
      <dgm:prSet presAssocID="{21E91CB2-910E-46AA-BDF4-B83BDCCC6237}" presName="Accent" presStyleLbl="node1" presStyleIdx="2" presStyleCnt="5"/>
      <dgm:spPr/>
    </dgm:pt>
    <dgm:pt modelId="{B57FB4A2-E525-403A-8C9D-A26B63E2171F}" type="pres">
      <dgm:prSet presAssocID="{21E91CB2-910E-46AA-BDF4-B83BDCCC6237}" presName="ParentBackground3" presStyleCnt="0"/>
      <dgm:spPr/>
    </dgm:pt>
    <dgm:pt modelId="{0C293D6B-8157-432A-A811-89696A068A89}" type="pres">
      <dgm:prSet presAssocID="{21E91CB2-910E-46AA-BDF4-B83BDCCC6237}" presName="ParentBackground" presStyleLbl="fgAcc1" presStyleIdx="2" presStyleCnt="5"/>
      <dgm:spPr/>
    </dgm:pt>
    <dgm:pt modelId="{26566973-B298-48AC-BFF1-510882B5D9EA}" type="pres">
      <dgm:prSet presAssocID="{21E91CB2-910E-46AA-BDF4-B83BDCCC6237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FD923C2E-6171-436A-9226-6EFAA3EF5FE4}" type="pres">
      <dgm:prSet presAssocID="{E1A1ED00-D32D-4173-9045-A773E8BE70F3}" presName="Accent2" presStyleCnt="0"/>
      <dgm:spPr/>
    </dgm:pt>
    <dgm:pt modelId="{8345F360-5ABD-472F-A379-E6966A2E47FA}" type="pres">
      <dgm:prSet presAssocID="{E1A1ED00-D32D-4173-9045-A773E8BE70F3}" presName="Accent" presStyleLbl="node1" presStyleIdx="3" presStyleCnt="5"/>
      <dgm:spPr/>
    </dgm:pt>
    <dgm:pt modelId="{DCD38AEC-0933-4BE9-AB8A-75A0E56132F7}" type="pres">
      <dgm:prSet presAssocID="{E1A1ED00-D32D-4173-9045-A773E8BE70F3}" presName="ParentBackground2" presStyleCnt="0"/>
      <dgm:spPr/>
    </dgm:pt>
    <dgm:pt modelId="{44581899-F036-48B0-AB98-D7917964963B}" type="pres">
      <dgm:prSet presAssocID="{E1A1ED00-D32D-4173-9045-A773E8BE70F3}" presName="ParentBackground" presStyleLbl="fgAcc1" presStyleIdx="3" presStyleCnt="5"/>
      <dgm:spPr/>
    </dgm:pt>
    <dgm:pt modelId="{61767680-CDC0-4098-88E1-43052EB2EA2E}" type="pres">
      <dgm:prSet presAssocID="{E1A1ED00-D32D-4173-9045-A773E8BE70F3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C9112BFC-A937-4CCA-94FB-7560D10A180F}" type="pres">
      <dgm:prSet presAssocID="{3197CBD4-4CE3-4A8E-8FCF-368518EB036F}" presName="Accent1" presStyleCnt="0"/>
      <dgm:spPr/>
    </dgm:pt>
    <dgm:pt modelId="{ADEFF442-B3EC-41A6-99A4-6C8FB6AEA8D1}" type="pres">
      <dgm:prSet presAssocID="{3197CBD4-4CE3-4A8E-8FCF-368518EB036F}" presName="Accent" presStyleLbl="node1" presStyleIdx="4" presStyleCnt="5"/>
      <dgm:spPr/>
    </dgm:pt>
    <dgm:pt modelId="{94148C6D-9319-4B8E-98CE-7CD96CD083AF}" type="pres">
      <dgm:prSet presAssocID="{3197CBD4-4CE3-4A8E-8FCF-368518EB036F}" presName="ParentBackground1" presStyleCnt="0"/>
      <dgm:spPr/>
    </dgm:pt>
    <dgm:pt modelId="{8C71AC30-7C72-4BFF-9237-98FF9804E49E}" type="pres">
      <dgm:prSet presAssocID="{3197CBD4-4CE3-4A8E-8FCF-368518EB036F}" presName="ParentBackground" presStyleLbl="fgAcc1" presStyleIdx="4" presStyleCnt="5"/>
      <dgm:spPr/>
    </dgm:pt>
    <dgm:pt modelId="{4D992BB3-AF6D-4AA4-85DE-A28DFB1F7410}" type="pres">
      <dgm:prSet presAssocID="{3197CBD4-4CE3-4A8E-8FCF-368518EB036F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A5EEFC01-6875-4F69-8D1D-F23DDD0BB9FA}" type="presOf" srcId="{F8BF23D5-CCF3-42C9-9A71-EDD5D6C38DDD}" destId="{8779155C-2702-49F7-997F-63AE6FDB2367}" srcOrd="0" destOrd="0" presId="urn:microsoft.com/office/officeart/2011/layout/CircleProcess"/>
    <dgm:cxn modelId="{B447E012-E344-45AC-AA2D-65BBA3040310}" srcId="{F8BF23D5-CCF3-42C9-9A71-EDD5D6C38DDD}" destId="{3197CBD4-4CE3-4A8E-8FCF-368518EB036F}" srcOrd="0" destOrd="0" parTransId="{DB3F9A13-67D2-45A8-AF5D-84D1236EFABB}" sibTransId="{AFD712A4-912C-416F-BA91-85634AD48B91}"/>
    <dgm:cxn modelId="{BC4C8716-F273-45A0-A91F-91A554F45F71}" type="presOf" srcId="{E1A1ED00-D32D-4173-9045-A773E8BE70F3}" destId="{61767680-CDC0-4098-88E1-43052EB2EA2E}" srcOrd="1" destOrd="0" presId="urn:microsoft.com/office/officeart/2011/layout/CircleProcess"/>
    <dgm:cxn modelId="{4429BF29-6F67-4E7A-95A6-1638AFBB3F7B}" type="presOf" srcId="{21E91CB2-910E-46AA-BDF4-B83BDCCC6237}" destId="{26566973-B298-48AC-BFF1-510882B5D9EA}" srcOrd="1" destOrd="0" presId="urn:microsoft.com/office/officeart/2011/layout/CircleProcess"/>
    <dgm:cxn modelId="{20FFD12B-8DC1-4F7A-857E-D510DC4130BF}" srcId="{F8BF23D5-CCF3-42C9-9A71-EDD5D6C38DDD}" destId="{21E91CB2-910E-46AA-BDF4-B83BDCCC6237}" srcOrd="2" destOrd="0" parTransId="{0DAEEF5E-6B74-4599-9A3C-E6244CB6AAA9}" sibTransId="{9413CC9D-FE2E-44F9-AE5C-038AA37A5F61}"/>
    <dgm:cxn modelId="{53D81730-A55B-4A8F-8B58-B324096D6DEC}" srcId="{F8BF23D5-CCF3-42C9-9A71-EDD5D6C38DDD}" destId="{4A9CC77E-B39C-41EC-AF20-C85BFB2A46A3}" srcOrd="3" destOrd="0" parTransId="{B1ADD7C2-1101-4190-8CDF-51B3D74FA63C}" sibTransId="{FE05AB51-B4C2-4463-B346-F94EB4B84D0C}"/>
    <dgm:cxn modelId="{778AA45C-DAB5-4247-88B3-CBCB51BE144F}" type="presOf" srcId="{3197CBD4-4CE3-4A8E-8FCF-368518EB036F}" destId="{8C71AC30-7C72-4BFF-9237-98FF9804E49E}" srcOrd="0" destOrd="0" presId="urn:microsoft.com/office/officeart/2011/layout/CircleProcess"/>
    <dgm:cxn modelId="{20FA4069-F6CC-4CF8-A295-B47DA227449E}" type="presOf" srcId="{4A9CC77E-B39C-41EC-AF20-C85BFB2A46A3}" destId="{9A30330E-B21A-491D-B4B6-144E35E99D64}" srcOrd="0" destOrd="0" presId="urn:microsoft.com/office/officeart/2011/layout/CircleProcess"/>
    <dgm:cxn modelId="{6DBEC250-6D13-4787-BC84-E4FAB0826A0B}" type="presOf" srcId="{3197CBD4-4CE3-4A8E-8FCF-368518EB036F}" destId="{4D992BB3-AF6D-4AA4-85DE-A28DFB1F7410}" srcOrd="1" destOrd="0" presId="urn:microsoft.com/office/officeart/2011/layout/CircleProcess"/>
    <dgm:cxn modelId="{36BCA957-9792-44D4-86C1-29905A7C73BD}" type="presOf" srcId="{E1A1ED00-D32D-4173-9045-A773E8BE70F3}" destId="{44581899-F036-48B0-AB98-D7917964963B}" srcOrd="0" destOrd="0" presId="urn:microsoft.com/office/officeart/2011/layout/CircleProcess"/>
    <dgm:cxn modelId="{2DA19978-0665-4E21-BB66-BB16CDD30F46}" type="presOf" srcId="{4A9CC77E-B39C-41EC-AF20-C85BFB2A46A3}" destId="{2440F213-D220-4AE6-AE05-02EFB72E3EE6}" srcOrd="1" destOrd="0" presId="urn:microsoft.com/office/officeart/2011/layout/CircleProcess"/>
    <dgm:cxn modelId="{79844F5A-D191-4D6A-BA4C-D7F878CB208B}" srcId="{F8BF23D5-CCF3-42C9-9A71-EDD5D6C38DDD}" destId="{E1A1ED00-D32D-4173-9045-A773E8BE70F3}" srcOrd="1" destOrd="0" parTransId="{23AF9ACF-99C8-44A0-948C-137DFF38C061}" sibTransId="{7B36CD1C-A0B8-4559-A597-333840AADB9C}"/>
    <dgm:cxn modelId="{7D986D81-6E91-47CA-95F2-DF8038A80CE0}" type="presOf" srcId="{D6EFC538-81DB-49BE-AD1C-9414178B784C}" destId="{634F967F-820E-44CD-BD83-74AEE783007F}" srcOrd="1" destOrd="0" presId="urn:microsoft.com/office/officeart/2011/layout/CircleProcess"/>
    <dgm:cxn modelId="{5EBDC488-D1BC-4EB8-B0C2-6B21E195DB8C}" type="presOf" srcId="{D6EFC538-81DB-49BE-AD1C-9414178B784C}" destId="{B1BFDC16-BE3E-4110-9EDE-4B8392A5065B}" srcOrd="0" destOrd="0" presId="urn:microsoft.com/office/officeart/2011/layout/CircleProcess"/>
    <dgm:cxn modelId="{3720439B-D95A-4006-9B14-718903F63606}" srcId="{F8BF23D5-CCF3-42C9-9A71-EDD5D6C38DDD}" destId="{D6EFC538-81DB-49BE-AD1C-9414178B784C}" srcOrd="4" destOrd="0" parTransId="{70C729C9-530B-4E20-9B90-AD37CB659790}" sibTransId="{6A651CF8-BB35-47F7-A436-78614FB9AEB7}"/>
    <dgm:cxn modelId="{A2524BF9-D96C-4900-8F0F-17B2EA25A3A1}" type="presOf" srcId="{21E91CB2-910E-46AA-BDF4-B83BDCCC6237}" destId="{0C293D6B-8157-432A-A811-89696A068A89}" srcOrd="0" destOrd="0" presId="urn:microsoft.com/office/officeart/2011/layout/CircleProcess"/>
    <dgm:cxn modelId="{3EEAD59A-0187-40A9-B5B2-E6045343EB88}" type="presParOf" srcId="{8779155C-2702-49F7-997F-63AE6FDB2367}" destId="{FF0404FA-1193-4687-9DF4-1ADDF3FEC50A}" srcOrd="0" destOrd="0" presId="urn:microsoft.com/office/officeart/2011/layout/CircleProcess"/>
    <dgm:cxn modelId="{504BC09E-358E-4C36-93A2-1A9C41DB6FF4}" type="presParOf" srcId="{FF0404FA-1193-4687-9DF4-1ADDF3FEC50A}" destId="{9C04D565-71D9-4CD5-AA3A-A10AC84E2209}" srcOrd="0" destOrd="0" presId="urn:microsoft.com/office/officeart/2011/layout/CircleProcess"/>
    <dgm:cxn modelId="{639D114E-CF73-4883-A955-0C77C6E65256}" type="presParOf" srcId="{8779155C-2702-49F7-997F-63AE6FDB2367}" destId="{63D26880-AA59-4571-B98C-0371B0D7EC17}" srcOrd="1" destOrd="0" presId="urn:microsoft.com/office/officeart/2011/layout/CircleProcess"/>
    <dgm:cxn modelId="{D85A3741-FB5C-4A4E-9A6F-C5BA3119AB07}" type="presParOf" srcId="{63D26880-AA59-4571-B98C-0371B0D7EC17}" destId="{B1BFDC16-BE3E-4110-9EDE-4B8392A5065B}" srcOrd="0" destOrd="0" presId="urn:microsoft.com/office/officeart/2011/layout/CircleProcess"/>
    <dgm:cxn modelId="{B7253A0B-C733-46E8-9381-8BC7F1034D21}" type="presParOf" srcId="{8779155C-2702-49F7-997F-63AE6FDB2367}" destId="{634F967F-820E-44CD-BD83-74AEE783007F}" srcOrd="2" destOrd="0" presId="urn:microsoft.com/office/officeart/2011/layout/CircleProcess"/>
    <dgm:cxn modelId="{836F4105-2EC1-4517-B87D-4A5306245065}" type="presParOf" srcId="{8779155C-2702-49F7-997F-63AE6FDB2367}" destId="{D1998773-5F05-4E27-9BEE-E7E5872F3330}" srcOrd="3" destOrd="0" presId="urn:microsoft.com/office/officeart/2011/layout/CircleProcess"/>
    <dgm:cxn modelId="{32340EF6-47B5-4A4E-B67A-F7B322EEB0FC}" type="presParOf" srcId="{D1998773-5F05-4E27-9BEE-E7E5872F3330}" destId="{8B2633AC-0E40-44EA-85C9-38357FA0825F}" srcOrd="0" destOrd="0" presId="urn:microsoft.com/office/officeart/2011/layout/CircleProcess"/>
    <dgm:cxn modelId="{F60012BC-5744-4B6C-9DC8-C0E1F81EF289}" type="presParOf" srcId="{8779155C-2702-49F7-997F-63AE6FDB2367}" destId="{4B10078E-801B-4555-B51B-627BD28B951A}" srcOrd="4" destOrd="0" presId="urn:microsoft.com/office/officeart/2011/layout/CircleProcess"/>
    <dgm:cxn modelId="{BECCEE0E-4E6C-4531-A45A-D1B633DF9B78}" type="presParOf" srcId="{4B10078E-801B-4555-B51B-627BD28B951A}" destId="{9A30330E-B21A-491D-B4B6-144E35E99D64}" srcOrd="0" destOrd="0" presId="urn:microsoft.com/office/officeart/2011/layout/CircleProcess"/>
    <dgm:cxn modelId="{721F9D26-73CA-4859-B72A-033FF803B89D}" type="presParOf" srcId="{8779155C-2702-49F7-997F-63AE6FDB2367}" destId="{2440F213-D220-4AE6-AE05-02EFB72E3EE6}" srcOrd="5" destOrd="0" presId="urn:microsoft.com/office/officeart/2011/layout/CircleProcess"/>
    <dgm:cxn modelId="{AD59EB9C-2F33-4FFF-AD0A-44E313EA7069}" type="presParOf" srcId="{8779155C-2702-49F7-997F-63AE6FDB2367}" destId="{8ABE77CD-8A92-4C4C-8B3A-CF05CC171726}" srcOrd="6" destOrd="0" presId="urn:microsoft.com/office/officeart/2011/layout/CircleProcess"/>
    <dgm:cxn modelId="{771283C8-E050-4BA4-A3F9-752D6BBD9492}" type="presParOf" srcId="{8ABE77CD-8A92-4C4C-8B3A-CF05CC171726}" destId="{0BFD0431-D82B-49B6-B03C-1BF4918614D5}" srcOrd="0" destOrd="0" presId="urn:microsoft.com/office/officeart/2011/layout/CircleProcess"/>
    <dgm:cxn modelId="{673A4607-DE59-498D-AEAF-B11529FA69DE}" type="presParOf" srcId="{8779155C-2702-49F7-997F-63AE6FDB2367}" destId="{B57FB4A2-E525-403A-8C9D-A26B63E2171F}" srcOrd="7" destOrd="0" presId="urn:microsoft.com/office/officeart/2011/layout/CircleProcess"/>
    <dgm:cxn modelId="{E44A6D33-B219-43DB-8883-90BC762B37BF}" type="presParOf" srcId="{B57FB4A2-E525-403A-8C9D-A26B63E2171F}" destId="{0C293D6B-8157-432A-A811-89696A068A89}" srcOrd="0" destOrd="0" presId="urn:microsoft.com/office/officeart/2011/layout/CircleProcess"/>
    <dgm:cxn modelId="{196D389F-95E4-4462-AAD5-57E6BD8295BE}" type="presParOf" srcId="{8779155C-2702-49F7-997F-63AE6FDB2367}" destId="{26566973-B298-48AC-BFF1-510882B5D9EA}" srcOrd="8" destOrd="0" presId="urn:microsoft.com/office/officeart/2011/layout/CircleProcess"/>
    <dgm:cxn modelId="{76DD48F6-A787-49C6-96F9-0883100B60D0}" type="presParOf" srcId="{8779155C-2702-49F7-997F-63AE6FDB2367}" destId="{FD923C2E-6171-436A-9226-6EFAA3EF5FE4}" srcOrd="9" destOrd="0" presId="urn:microsoft.com/office/officeart/2011/layout/CircleProcess"/>
    <dgm:cxn modelId="{6D3DCD39-9B3B-4B72-804F-589D6410CBB1}" type="presParOf" srcId="{FD923C2E-6171-436A-9226-6EFAA3EF5FE4}" destId="{8345F360-5ABD-472F-A379-E6966A2E47FA}" srcOrd="0" destOrd="0" presId="urn:microsoft.com/office/officeart/2011/layout/CircleProcess"/>
    <dgm:cxn modelId="{2791993E-4310-472F-980E-DD0DED28F5BC}" type="presParOf" srcId="{8779155C-2702-49F7-997F-63AE6FDB2367}" destId="{DCD38AEC-0933-4BE9-AB8A-75A0E56132F7}" srcOrd="10" destOrd="0" presId="urn:microsoft.com/office/officeart/2011/layout/CircleProcess"/>
    <dgm:cxn modelId="{267FB348-7EF1-49B8-906E-8C11F7DB44D3}" type="presParOf" srcId="{DCD38AEC-0933-4BE9-AB8A-75A0E56132F7}" destId="{44581899-F036-48B0-AB98-D7917964963B}" srcOrd="0" destOrd="0" presId="urn:microsoft.com/office/officeart/2011/layout/CircleProcess"/>
    <dgm:cxn modelId="{FBA5ACD4-0CFE-4054-A8A4-A8998CC1A664}" type="presParOf" srcId="{8779155C-2702-49F7-997F-63AE6FDB2367}" destId="{61767680-CDC0-4098-88E1-43052EB2EA2E}" srcOrd="11" destOrd="0" presId="urn:microsoft.com/office/officeart/2011/layout/CircleProcess"/>
    <dgm:cxn modelId="{23D5540E-203A-4453-AC9F-394E9FDE26A8}" type="presParOf" srcId="{8779155C-2702-49F7-997F-63AE6FDB2367}" destId="{C9112BFC-A937-4CCA-94FB-7560D10A180F}" srcOrd="12" destOrd="0" presId="urn:microsoft.com/office/officeart/2011/layout/CircleProcess"/>
    <dgm:cxn modelId="{B8A619CC-380A-4A15-AE49-C9B2BAC80D4D}" type="presParOf" srcId="{C9112BFC-A937-4CCA-94FB-7560D10A180F}" destId="{ADEFF442-B3EC-41A6-99A4-6C8FB6AEA8D1}" srcOrd="0" destOrd="0" presId="urn:microsoft.com/office/officeart/2011/layout/CircleProcess"/>
    <dgm:cxn modelId="{17B63E22-681F-459B-96F1-9FC5AAECF644}" type="presParOf" srcId="{8779155C-2702-49F7-997F-63AE6FDB2367}" destId="{94148C6D-9319-4B8E-98CE-7CD96CD083AF}" srcOrd="13" destOrd="0" presId="urn:microsoft.com/office/officeart/2011/layout/CircleProcess"/>
    <dgm:cxn modelId="{843F40A9-8340-4F28-874D-19E1D2C2E941}" type="presParOf" srcId="{94148C6D-9319-4B8E-98CE-7CD96CD083AF}" destId="{8C71AC30-7C72-4BFF-9237-98FF9804E49E}" srcOrd="0" destOrd="0" presId="urn:microsoft.com/office/officeart/2011/layout/CircleProcess"/>
    <dgm:cxn modelId="{C6BA3E65-9605-46B2-B264-7D3AACE1E3FC}" type="presParOf" srcId="{8779155C-2702-49F7-997F-63AE6FDB2367}" destId="{4D992BB3-AF6D-4AA4-85DE-A28DFB1F7410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6A254-4F71-4EE5-B18B-A5D1CAD840A5}">
      <dsp:nvSpPr>
        <dsp:cNvPr id="0" name=""/>
        <dsp:cNvSpPr/>
      </dsp:nvSpPr>
      <dsp:spPr>
        <a:xfrm>
          <a:off x="5241" y="0"/>
          <a:ext cx="1839447" cy="387624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Core Domains</a:t>
          </a:r>
        </a:p>
      </dsp:txBody>
      <dsp:txXfrm>
        <a:off x="5241" y="0"/>
        <a:ext cx="1839447" cy="1162874"/>
      </dsp:txXfrm>
    </dsp:sp>
    <dsp:sp modelId="{C6A1EA48-94DD-413F-8963-686C46CF7C17}">
      <dsp:nvSpPr>
        <dsp:cNvPr id="0" name=""/>
        <dsp:cNvSpPr/>
      </dsp:nvSpPr>
      <dsp:spPr>
        <a:xfrm>
          <a:off x="189186" y="1165240"/>
          <a:ext cx="1471558" cy="3174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6</a:t>
          </a:r>
        </a:p>
      </dsp:txBody>
      <dsp:txXfrm>
        <a:off x="198482" y="1174536"/>
        <a:ext cx="1452966" cy="298813"/>
      </dsp:txXfrm>
    </dsp:sp>
    <dsp:sp modelId="{C80E754A-631D-4217-8C3F-F832A6E43D5E}">
      <dsp:nvSpPr>
        <dsp:cNvPr id="0" name=""/>
        <dsp:cNvSpPr/>
      </dsp:nvSpPr>
      <dsp:spPr>
        <a:xfrm>
          <a:off x="189186" y="1531477"/>
          <a:ext cx="1471558" cy="317405"/>
        </a:xfrm>
        <a:prstGeom prst="roundRect">
          <a:avLst>
            <a:gd name="adj" fmla="val 10000"/>
          </a:avLst>
        </a:prstGeom>
        <a:solidFill>
          <a:srgbClr val="1CB4C8"/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bg1"/>
              </a:solidFill>
            </a:rPr>
            <a:t>Work</a:t>
          </a:r>
          <a:r>
            <a:rPr lang="en-US" sz="800" kern="1200" dirty="0"/>
            <a:t> </a:t>
          </a:r>
        </a:p>
      </dsp:txBody>
      <dsp:txXfrm>
        <a:off x="198482" y="1540773"/>
        <a:ext cx="1452966" cy="298813"/>
      </dsp:txXfrm>
    </dsp:sp>
    <dsp:sp modelId="{87556D5D-844C-4EA9-8583-914E9D362F12}">
      <dsp:nvSpPr>
        <dsp:cNvPr id="0" name=""/>
        <dsp:cNvSpPr/>
      </dsp:nvSpPr>
      <dsp:spPr>
        <a:xfrm>
          <a:off x="189186" y="1897714"/>
          <a:ext cx="1471558" cy="317405"/>
        </a:xfrm>
        <a:prstGeom prst="roundRect">
          <a:avLst>
            <a:gd name="adj" fmla="val 10000"/>
          </a:avLst>
        </a:prstGeom>
        <a:solidFill>
          <a:srgbClr val="EAB200"/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bg1"/>
              </a:solidFill>
            </a:rPr>
            <a:t>Money</a:t>
          </a:r>
        </a:p>
      </dsp:txBody>
      <dsp:txXfrm>
        <a:off x="198482" y="1907010"/>
        <a:ext cx="1452966" cy="298813"/>
      </dsp:txXfrm>
    </dsp:sp>
    <dsp:sp modelId="{F353707B-2277-48A7-B684-7D30C4F11B4B}">
      <dsp:nvSpPr>
        <dsp:cNvPr id="0" name=""/>
        <dsp:cNvSpPr/>
      </dsp:nvSpPr>
      <dsp:spPr>
        <a:xfrm>
          <a:off x="189186" y="2263952"/>
          <a:ext cx="1471558" cy="317405"/>
        </a:xfrm>
        <a:prstGeom prst="roundRect">
          <a:avLst>
            <a:gd name="adj" fmla="val 10000"/>
          </a:avLst>
        </a:prstGeom>
        <a:solidFill>
          <a:srgbClr val="64BC86"/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bg1"/>
              </a:solidFill>
            </a:rPr>
            <a:t>Knowledge</a:t>
          </a:r>
        </a:p>
      </dsp:txBody>
      <dsp:txXfrm>
        <a:off x="198482" y="2273248"/>
        <a:ext cx="1452966" cy="298813"/>
      </dsp:txXfrm>
    </dsp:sp>
    <dsp:sp modelId="{90FEAD7E-C86A-4C36-B4A3-355789B971E7}">
      <dsp:nvSpPr>
        <dsp:cNvPr id="0" name=""/>
        <dsp:cNvSpPr/>
      </dsp:nvSpPr>
      <dsp:spPr>
        <a:xfrm>
          <a:off x="189186" y="2630189"/>
          <a:ext cx="1471558" cy="317405"/>
        </a:xfrm>
        <a:prstGeom prst="roundRect">
          <a:avLst>
            <a:gd name="adj" fmla="val 10000"/>
          </a:avLst>
        </a:prstGeom>
        <a:solidFill>
          <a:srgbClr val="EA924F"/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bg1"/>
              </a:solidFill>
            </a:rPr>
            <a:t>Time</a:t>
          </a:r>
        </a:p>
      </dsp:txBody>
      <dsp:txXfrm>
        <a:off x="198482" y="2639485"/>
        <a:ext cx="1452966" cy="298813"/>
      </dsp:txXfrm>
    </dsp:sp>
    <dsp:sp modelId="{FDFDF2B5-2AE9-4B4B-9125-21760706F090}">
      <dsp:nvSpPr>
        <dsp:cNvPr id="0" name=""/>
        <dsp:cNvSpPr/>
      </dsp:nvSpPr>
      <dsp:spPr>
        <a:xfrm>
          <a:off x="189186" y="2996426"/>
          <a:ext cx="1471558" cy="317405"/>
        </a:xfrm>
        <a:prstGeom prst="roundRect">
          <a:avLst>
            <a:gd name="adj" fmla="val 10000"/>
          </a:avLst>
        </a:prstGeom>
        <a:solidFill>
          <a:srgbClr val="F47474"/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bg1"/>
              </a:solidFill>
            </a:rPr>
            <a:t>Power</a:t>
          </a:r>
        </a:p>
      </dsp:txBody>
      <dsp:txXfrm>
        <a:off x="198482" y="3005722"/>
        <a:ext cx="1452966" cy="298813"/>
      </dsp:txXfrm>
    </dsp:sp>
    <dsp:sp modelId="{ED3381D3-D432-4BE9-8653-890670A9325E}">
      <dsp:nvSpPr>
        <dsp:cNvPr id="0" name=""/>
        <dsp:cNvSpPr/>
      </dsp:nvSpPr>
      <dsp:spPr>
        <a:xfrm>
          <a:off x="189186" y="3362664"/>
          <a:ext cx="1471558" cy="317405"/>
        </a:xfrm>
        <a:prstGeom prst="roundRect">
          <a:avLst>
            <a:gd name="adj" fmla="val 10000"/>
          </a:avLst>
        </a:prstGeom>
        <a:solidFill>
          <a:srgbClr val="E0A4C3"/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bg1"/>
              </a:solidFill>
            </a:rPr>
            <a:t>Health</a:t>
          </a:r>
        </a:p>
      </dsp:txBody>
      <dsp:txXfrm>
        <a:off x="198482" y="3371960"/>
        <a:ext cx="1452966" cy="298813"/>
      </dsp:txXfrm>
    </dsp:sp>
    <dsp:sp modelId="{2ED477B4-68E0-4717-922C-57357A894DAC}">
      <dsp:nvSpPr>
        <dsp:cNvPr id="0" name=""/>
        <dsp:cNvSpPr/>
      </dsp:nvSpPr>
      <dsp:spPr>
        <a:xfrm>
          <a:off x="1982648" y="0"/>
          <a:ext cx="1839447" cy="387624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Sub-Domains</a:t>
          </a:r>
        </a:p>
      </dsp:txBody>
      <dsp:txXfrm>
        <a:off x="1982648" y="0"/>
        <a:ext cx="1839447" cy="1162874"/>
      </dsp:txXfrm>
    </dsp:sp>
    <dsp:sp modelId="{69E10375-7EB3-4F63-9674-D872C5AAABF7}">
      <dsp:nvSpPr>
        <dsp:cNvPr id="0" name=""/>
        <dsp:cNvSpPr/>
      </dsp:nvSpPr>
      <dsp:spPr>
        <a:xfrm>
          <a:off x="2166592" y="1162874"/>
          <a:ext cx="1471558" cy="25195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11</a:t>
          </a:r>
        </a:p>
      </dsp:txBody>
      <dsp:txXfrm>
        <a:off x="2209692" y="1205974"/>
        <a:ext cx="1385358" cy="2433361"/>
      </dsp:txXfrm>
    </dsp:sp>
    <dsp:sp modelId="{7CEE43BB-02E9-44DA-8566-E82518E9F396}">
      <dsp:nvSpPr>
        <dsp:cNvPr id="0" name=""/>
        <dsp:cNvSpPr/>
      </dsp:nvSpPr>
      <dsp:spPr>
        <a:xfrm>
          <a:off x="3960054" y="0"/>
          <a:ext cx="1839447" cy="387624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Indicators</a:t>
          </a:r>
        </a:p>
      </dsp:txBody>
      <dsp:txXfrm>
        <a:off x="3960054" y="0"/>
        <a:ext cx="1839447" cy="1162874"/>
      </dsp:txXfrm>
    </dsp:sp>
    <dsp:sp modelId="{27915439-60B0-4F55-B1B2-6C1A85C90528}">
      <dsp:nvSpPr>
        <dsp:cNvPr id="0" name=""/>
        <dsp:cNvSpPr/>
      </dsp:nvSpPr>
      <dsp:spPr>
        <a:xfrm>
          <a:off x="4143998" y="1164215"/>
          <a:ext cx="1471558" cy="4926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19</a:t>
          </a:r>
        </a:p>
      </dsp:txBody>
      <dsp:txXfrm>
        <a:off x="4158427" y="1178644"/>
        <a:ext cx="1442700" cy="463779"/>
      </dsp:txXfrm>
    </dsp:sp>
    <dsp:sp modelId="{94FA7A78-4892-4E0E-AFD2-3980CD57F8F5}">
      <dsp:nvSpPr>
        <dsp:cNvPr id="0" name=""/>
        <dsp:cNvSpPr/>
      </dsp:nvSpPr>
      <dsp:spPr>
        <a:xfrm>
          <a:off x="4143998" y="1887184"/>
          <a:ext cx="1471558" cy="17543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8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ILO</a:t>
          </a:r>
        </a:p>
        <a:p>
          <a:pPr marL="0" marR="0" lvl="0" indent="0" algn="ctr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8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UNDP</a:t>
          </a:r>
        </a:p>
        <a:p>
          <a:pPr marL="0" marR="0" lvl="0" indent="0" algn="ctr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8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UNESCO Institute for Statistics (UIS)</a:t>
          </a:r>
        </a:p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World Bank (WDI and Gender Statistics)</a:t>
          </a:r>
        </a:p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WHO</a:t>
          </a:r>
        </a:p>
        <a:p>
          <a:pPr marL="0" marR="0" lvl="0" indent="0" algn="ctr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8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Country Reports</a:t>
          </a:r>
        </a:p>
      </dsp:txBody>
      <dsp:txXfrm>
        <a:off x="4187098" y="1930284"/>
        <a:ext cx="1385358" cy="1668142"/>
      </dsp:txXfrm>
    </dsp:sp>
    <dsp:sp modelId="{65F9CAA6-798A-4072-862B-36A6721DCF79}">
      <dsp:nvSpPr>
        <dsp:cNvPr id="0" name=""/>
        <dsp:cNvSpPr/>
      </dsp:nvSpPr>
      <dsp:spPr>
        <a:xfrm>
          <a:off x="5937460" y="0"/>
          <a:ext cx="1839447" cy="387624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Countries</a:t>
          </a:r>
        </a:p>
      </dsp:txBody>
      <dsp:txXfrm>
        <a:off x="5937460" y="0"/>
        <a:ext cx="1839447" cy="1162874"/>
      </dsp:txXfrm>
    </dsp:sp>
    <dsp:sp modelId="{454C94A2-0BD9-4759-A8C4-3110C779F2FC}">
      <dsp:nvSpPr>
        <dsp:cNvPr id="0" name=""/>
        <dsp:cNvSpPr/>
      </dsp:nvSpPr>
      <dsp:spPr>
        <a:xfrm>
          <a:off x="6121405" y="850173"/>
          <a:ext cx="1471558" cy="5080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3+9</a:t>
          </a:r>
        </a:p>
      </dsp:txBody>
      <dsp:txXfrm>
        <a:off x="6136287" y="865055"/>
        <a:ext cx="1441794" cy="478331"/>
      </dsp:txXfrm>
    </dsp:sp>
    <dsp:sp modelId="{FFD67B68-A2F8-4793-82A8-B5A6F58DB11C}">
      <dsp:nvSpPr>
        <dsp:cNvPr id="0" name=""/>
        <dsp:cNvSpPr/>
      </dsp:nvSpPr>
      <dsp:spPr>
        <a:xfrm>
          <a:off x="6121405" y="1750066"/>
          <a:ext cx="1471558" cy="134517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Tree South Caucasus countries: Georgia, Armenia and Azerbaijan.</a:t>
          </a:r>
          <a:endParaRPr lang="en-US" sz="800" kern="1200" dirty="0"/>
        </a:p>
      </dsp:txBody>
      <dsp:txXfrm>
        <a:off x="6160804" y="1789465"/>
        <a:ext cx="1392760" cy="1266378"/>
      </dsp:txXfrm>
    </dsp:sp>
    <dsp:sp modelId="{BA6336C5-DDA7-46A9-85A4-9F1A9946DAFD}">
      <dsp:nvSpPr>
        <dsp:cNvPr id="0" name=""/>
        <dsp:cNvSpPr/>
      </dsp:nvSpPr>
      <dsp:spPr>
        <a:xfrm>
          <a:off x="6121405" y="3173411"/>
          <a:ext cx="1471558" cy="5080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Benchmark countries: Bulgaria, Czech Republic, Estonia, Hungary, Latvia, Lithuania, Poland, Romania and Slovenia. </a:t>
          </a:r>
        </a:p>
      </dsp:txBody>
      <dsp:txXfrm>
        <a:off x="6136287" y="3188293"/>
        <a:ext cx="1441794" cy="478331"/>
      </dsp:txXfrm>
    </dsp:sp>
    <dsp:sp modelId="{F46CAE81-9E94-43F0-AFE1-812962DE2DF1}">
      <dsp:nvSpPr>
        <dsp:cNvPr id="0" name=""/>
        <dsp:cNvSpPr/>
      </dsp:nvSpPr>
      <dsp:spPr>
        <a:xfrm>
          <a:off x="7914866" y="0"/>
          <a:ext cx="1839447" cy="387624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Years</a:t>
          </a:r>
        </a:p>
      </dsp:txBody>
      <dsp:txXfrm>
        <a:off x="7914866" y="0"/>
        <a:ext cx="1839447" cy="1162874"/>
      </dsp:txXfrm>
    </dsp:sp>
    <dsp:sp modelId="{2555C388-8677-4092-8CB9-371C95B53436}">
      <dsp:nvSpPr>
        <dsp:cNvPr id="0" name=""/>
        <dsp:cNvSpPr/>
      </dsp:nvSpPr>
      <dsp:spPr>
        <a:xfrm>
          <a:off x="8098811" y="1162874"/>
          <a:ext cx="1471558" cy="25195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2020</a:t>
          </a:r>
        </a:p>
      </dsp:txBody>
      <dsp:txXfrm>
        <a:off x="8141911" y="1205974"/>
        <a:ext cx="1385358" cy="24333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04D565-71D9-4CD5-AA3A-A10AC84E2209}">
      <dsp:nvSpPr>
        <dsp:cNvPr id="0" name=""/>
        <dsp:cNvSpPr/>
      </dsp:nvSpPr>
      <dsp:spPr>
        <a:xfrm>
          <a:off x="8225987" y="1771515"/>
          <a:ext cx="1875658" cy="187596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BFDC16-BE3E-4110-9EDE-4B8392A5065B}">
      <dsp:nvSpPr>
        <dsp:cNvPr id="0" name=""/>
        <dsp:cNvSpPr/>
      </dsp:nvSpPr>
      <dsp:spPr>
        <a:xfrm>
          <a:off x="8287877" y="1834058"/>
          <a:ext cx="1750881" cy="175087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Calculating the Index</a:t>
          </a:r>
        </a:p>
      </dsp:txBody>
      <dsp:txXfrm>
        <a:off x="8538431" y="2084231"/>
        <a:ext cx="1250771" cy="1250534"/>
      </dsp:txXfrm>
    </dsp:sp>
    <dsp:sp modelId="{8B2633AC-0E40-44EA-85C9-38357FA0825F}">
      <dsp:nvSpPr>
        <dsp:cNvPr id="0" name=""/>
        <dsp:cNvSpPr/>
      </dsp:nvSpPr>
      <dsp:spPr>
        <a:xfrm rot="2700000">
          <a:off x="6286551" y="1771612"/>
          <a:ext cx="1875441" cy="1875441"/>
        </a:xfrm>
        <a:prstGeom prst="teardrop">
          <a:avLst>
            <a:gd name="adj" fmla="val 100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30330E-B21A-491D-B4B6-144E35E99D64}">
      <dsp:nvSpPr>
        <dsp:cNvPr id="0" name=""/>
        <dsp:cNvSpPr/>
      </dsp:nvSpPr>
      <dsp:spPr>
        <a:xfrm>
          <a:off x="6350328" y="1834058"/>
          <a:ext cx="1750881" cy="175087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Calculating the gender gap metric</a:t>
          </a:r>
        </a:p>
      </dsp:txBody>
      <dsp:txXfrm>
        <a:off x="6599884" y="2084231"/>
        <a:ext cx="1250771" cy="1250534"/>
      </dsp:txXfrm>
    </dsp:sp>
    <dsp:sp modelId="{0BFD0431-D82B-49B6-B03C-1BF4918614D5}">
      <dsp:nvSpPr>
        <dsp:cNvPr id="0" name=""/>
        <dsp:cNvSpPr/>
      </dsp:nvSpPr>
      <dsp:spPr>
        <a:xfrm rot="2700000">
          <a:off x="4349002" y="1771612"/>
          <a:ext cx="1875441" cy="1875441"/>
        </a:xfrm>
        <a:prstGeom prst="teardrop">
          <a:avLst>
            <a:gd name="adj" fmla="val 10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293D6B-8157-432A-A811-89696A068A89}">
      <dsp:nvSpPr>
        <dsp:cNvPr id="0" name=""/>
        <dsp:cNvSpPr/>
      </dsp:nvSpPr>
      <dsp:spPr>
        <a:xfrm>
          <a:off x="4411782" y="1834058"/>
          <a:ext cx="1750881" cy="175087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Calculating the correcting coefficient</a:t>
          </a:r>
        </a:p>
      </dsp:txBody>
      <dsp:txXfrm>
        <a:off x="4661337" y="2084231"/>
        <a:ext cx="1250771" cy="1250534"/>
      </dsp:txXfrm>
    </dsp:sp>
    <dsp:sp modelId="{8345F360-5ABD-472F-A379-E6966A2E47FA}">
      <dsp:nvSpPr>
        <dsp:cNvPr id="0" name=""/>
        <dsp:cNvSpPr/>
      </dsp:nvSpPr>
      <dsp:spPr>
        <a:xfrm rot="2700000">
          <a:off x="2410455" y="1771612"/>
          <a:ext cx="1875441" cy="1875441"/>
        </a:xfrm>
        <a:prstGeom prst="teardrop">
          <a:avLst>
            <a:gd name="adj" fmla="val 100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581899-F036-48B0-AB98-D7917964963B}">
      <dsp:nvSpPr>
        <dsp:cNvPr id="0" name=""/>
        <dsp:cNvSpPr/>
      </dsp:nvSpPr>
      <dsp:spPr>
        <a:xfrm>
          <a:off x="2473235" y="1834058"/>
          <a:ext cx="1750881" cy="175087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Calculating gender gaps</a:t>
          </a:r>
        </a:p>
      </dsp:txBody>
      <dsp:txXfrm>
        <a:off x="2723789" y="2084231"/>
        <a:ext cx="1250771" cy="1250534"/>
      </dsp:txXfrm>
    </dsp:sp>
    <dsp:sp modelId="{ADEFF442-B3EC-41A6-99A4-6C8FB6AEA8D1}">
      <dsp:nvSpPr>
        <dsp:cNvPr id="0" name=""/>
        <dsp:cNvSpPr/>
      </dsp:nvSpPr>
      <dsp:spPr>
        <a:xfrm rot="2700000">
          <a:off x="471909" y="1771612"/>
          <a:ext cx="1875441" cy="1875441"/>
        </a:xfrm>
        <a:prstGeom prst="teardrop">
          <a:avLst>
            <a:gd name="adj" fmla="val 10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1AC30-7C72-4BFF-9237-98FF9804E49E}">
      <dsp:nvSpPr>
        <dsp:cNvPr id="0" name=""/>
        <dsp:cNvSpPr/>
      </dsp:nvSpPr>
      <dsp:spPr>
        <a:xfrm>
          <a:off x="534688" y="1834058"/>
          <a:ext cx="1750881" cy="1750879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Selection and processing of indicators</a:t>
          </a:r>
        </a:p>
      </dsp:txBody>
      <dsp:txXfrm>
        <a:off x="785242" y="2084231"/>
        <a:ext cx="1250771" cy="1250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A90B1-9684-46DD-8CE0-DDD36013917F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72255-5D57-4FDB-9E1F-DDC575D62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74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6019-794E-4F80-8933-CEF247E96EAC}" type="datetime1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7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12F4-6F3F-4701-ABD0-E2FC4A108FEA}" type="datetime1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4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D3E1D-AF43-4DD6-89C4-23DB91B9B712}" type="datetime1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05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6D4427-5E5E-4860-97BC-164E0247C2B1}" type="datetime1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877192-F46C-0E43-9701-6BB48950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14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FCBFCD-7D49-4646-AD66-D780193BCA60}" type="datetime1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877192-F46C-0E43-9701-6BB48950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90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ED544D-8889-428C-B5C3-84D607A55B0F}" type="datetime1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877192-F46C-0E43-9701-6BB48950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01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EDFFC7-FB5D-446E-B957-9F36DBD678CE}" type="datetime1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877192-F46C-0E43-9701-6BB48950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78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CCE09-AFC0-406E-B590-78BA7BF413A7}" type="datetime1">
              <a:rPr lang="en-US" smtClean="0"/>
              <a:t>11/25/2022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877192-F46C-0E43-9701-6BB48950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02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5D974F-5CD1-44A8-B931-DEBD0EC61F1E}" type="datetime1">
              <a:rPr lang="en-US" smtClean="0"/>
              <a:t>11/25/2022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877192-F46C-0E43-9701-6BB48950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944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FE03F2-D59B-4ECF-B3EB-AB3DCE4E47C0}" type="datetime1">
              <a:rPr lang="en-US" smtClean="0"/>
              <a:t>11/25/2022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877192-F46C-0E43-9701-6BB48950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33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E9318E-362E-4163-A0F9-46E30AA5FB30}" type="datetime1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877192-F46C-0E43-9701-6BB48950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3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1FE5-CF29-44E9-9E12-D7F4A57F1C75}" type="datetime1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538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96CA65-8BB4-4D7E-A01D-60EA783B8F79}" type="datetime1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877192-F46C-0E43-9701-6BB48950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388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EEE208-1F6F-46DF-868A-FD0D2729929B}" type="datetime1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877192-F46C-0E43-9701-6BB48950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29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0DF6B6-F16E-4898-9DF8-5AEA4ADE5072}" type="datetime1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877192-F46C-0E43-9701-6BB48950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2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C90B-24F4-4595-989F-E0461D2AABF0}" type="datetime1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4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6E64-B77B-4A57-AD1A-83C53A92DDE1}" type="datetime1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411D-3400-4BFC-A87B-DB77F85BD6DA}" type="datetime1">
              <a:rPr lang="en-US" smtClean="0"/>
              <a:t>11/25/2022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9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43B7-756F-40D4-8E94-4B0E09A8DC8F}" type="datetime1">
              <a:rPr lang="en-US" smtClean="0"/>
              <a:t>11/25/2022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B8D18-4D1C-4ECC-B770-5107914B10C4}" type="datetime1">
              <a:rPr lang="en-US" smtClean="0"/>
              <a:t>11/25/2022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8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7C4D-ED7B-4ADA-AF3D-FF4C82039108}" type="datetime1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1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096B-CFAF-470F-8008-9BAAD7364CE6}" type="datetime1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1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03EFC-605D-42FF-95C7-8E11FBE9F4CE}" type="datetime1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0BFC-EEDD-2D4D-BD80-C9FC51CE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0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685853" cy="713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35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1"/>
            <a:ext cx="12192000" cy="686133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781A68-D6DC-4F7C-AC26-DB17A4BF8F10}"/>
              </a:ext>
            </a:extLst>
          </p:cNvPr>
          <p:cNvSpPr txBox="1"/>
          <p:nvPr/>
        </p:nvSpPr>
        <p:spPr>
          <a:xfrm>
            <a:off x="891198" y="3429000"/>
            <a:ext cx="1040960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Measuring Gender Equality for Development</a:t>
            </a:r>
          </a:p>
          <a:p>
            <a:pPr algn="ctr"/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South Caucasus Gender Equality Index (SCGEI)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ISET and ISET Policy Institute</a:t>
            </a:r>
          </a:p>
          <a:p>
            <a:pPr algn="ctr"/>
            <a:endParaRPr lang="en-US" sz="1000" dirty="0">
              <a:solidFill>
                <a:srgbClr val="FF1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dirty="0">
              <a:solidFill>
                <a:srgbClr val="FF1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1553B0-86FC-46F8-8349-9410BA3F9188}"/>
              </a:ext>
            </a:extLst>
          </p:cNvPr>
          <p:cNvSpPr/>
          <p:nvPr/>
        </p:nvSpPr>
        <p:spPr>
          <a:xfrm>
            <a:off x="0" y="120401"/>
            <a:ext cx="47552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The Swiss Agency for Development and Cooperation (SDC)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22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236" y="187570"/>
            <a:ext cx="6211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1000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ISET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 Policy Institute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0605"/>
            <a:ext cx="12192000" cy="390055"/>
          </a:xfrm>
          <a:prstGeom prst="rect">
            <a:avLst/>
          </a:prstGeom>
        </p:spPr>
      </p:pic>
      <p:sp>
        <p:nvSpPr>
          <p:cNvPr id="3" name="Titolo 2">
            <a:extLst>
              <a:ext uri="{FF2B5EF4-FFF2-40B4-BE49-F238E27FC236}">
                <a16:creationId xmlns:a16="http://schemas.microsoft.com/office/drawing/2014/main" id="{6B5D5C5F-0DA1-4B3D-8657-26F0F8D64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Domains, Sub-domains and Indicators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7BFCB4C-27E8-4A1B-9B87-20BE5CD4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76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236" y="187570"/>
            <a:ext cx="6211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1000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ISET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 Policy Institute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0605"/>
            <a:ext cx="12192000" cy="390055"/>
          </a:xfrm>
          <a:prstGeom prst="rect">
            <a:avLst/>
          </a:prstGeom>
        </p:spPr>
      </p:pic>
      <p:sp>
        <p:nvSpPr>
          <p:cNvPr id="3" name="Titolo 2">
            <a:extLst>
              <a:ext uri="{FF2B5EF4-FFF2-40B4-BE49-F238E27FC236}">
                <a16:creationId xmlns:a16="http://schemas.microsoft.com/office/drawing/2014/main" id="{6B5D5C5F-0DA1-4B3D-8657-26F0F8D6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398300"/>
          </a:xfrm>
        </p:spPr>
        <p:txBody>
          <a:bodyPr/>
          <a:lstStyle/>
          <a:p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Work Domain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27B3CB3-0A0A-40BC-8ACF-E3774934B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08039"/>
            <a:ext cx="10515600" cy="1500187"/>
          </a:xfrm>
        </p:spPr>
        <p:txBody>
          <a:bodyPr/>
          <a:lstStyle/>
          <a:p>
            <a:pPr algn="just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domain of work measures the extent to which women and men can benefit from equal access to employment and good working conditions.</a:t>
            </a:r>
          </a:p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23D3E4-7E33-4616-8DB2-B950F5EBD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64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236" y="187570"/>
            <a:ext cx="6211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1000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ISET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 Policy Institute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0605"/>
            <a:ext cx="12192000" cy="3900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F0C1D6-66E2-4DE8-8F4C-F7D8275F628E}"/>
              </a:ext>
            </a:extLst>
          </p:cNvPr>
          <p:cNvSpPr txBox="1"/>
          <p:nvPr/>
        </p:nvSpPr>
        <p:spPr>
          <a:xfrm>
            <a:off x="838200" y="1205834"/>
            <a:ext cx="10679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Work Domain [Sources: WDI]  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408972C-5DC9-4FC0-898C-42E801B59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2568"/>
            <a:ext cx="10515600" cy="439175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solidFill>
                  <a:srgbClr val="3E4047"/>
                </a:solidFill>
                <a:latin typeface="+mj-lt"/>
              </a:rPr>
              <a:t>Sub-domains: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en-US" b="1" i="0" dirty="0">
                <a:solidFill>
                  <a:srgbClr val="3E4047"/>
                </a:solidFill>
                <a:effectLst/>
                <a:latin typeface="+mj-lt"/>
              </a:rPr>
              <a:t>Participation</a:t>
            </a: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3E4047"/>
                </a:solidFill>
                <a:latin typeface="+mj-lt"/>
              </a:rPr>
              <a:t>Full-Time Equivalent  employment (FTE) rate (%) </a:t>
            </a:r>
            <a:r>
              <a:rPr lang="en-US" dirty="0">
                <a:solidFill>
                  <a:srgbClr val="3E4047"/>
                </a:solidFill>
                <a:latin typeface="+mj-lt"/>
              </a:rPr>
              <a:t>[part time is considered as 0.5 and full time as 1].</a:t>
            </a: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3E4047"/>
                </a:solidFill>
                <a:latin typeface="+mj-lt"/>
              </a:rPr>
              <a:t>Duration of working life (years, person aged 15+) </a:t>
            </a:r>
            <a:r>
              <a:rPr lang="en-US" dirty="0">
                <a:solidFill>
                  <a:srgbClr val="3E4047"/>
                </a:solidFill>
                <a:latin typeface="+mj-lt"/>
              </a:rPr>
              <a:t>[adjusted employment to population ratio (15+) * (expected life at birth)-15)].</a:t>
            </a:r>
            <a:endParaRPr lang="en-US" b="0" i="0" dirty="0">
              <a:solidFill>
                <a:srgbClr val="3E4047"/>
              </a:solidFill>
              <a:effectLst/>
              <a:latin typeface="+mj-lt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3E4047"/>
                </a:solidFill>
                <a:latin typeface="+mj-lt"/>
              </a:rPr>
              <a:t>Gender segregation and quality of work</a:t>
            </a: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solidFill>
                  <a:srgbClr val="3E4047"/>
                </a:solidFill>
                <a:latin typeface="+mj-lt"/>
              </a:rPr>
              <a:t>Sectoral Segregation: </a:t>
            </a:r>
            <a:r>
              <a:rPr lang="en-US" b="1" dirty="0">
                <a:solidFill>
                  <a:srgbClr val="3E4047"/>
                </a:solidFill>
                <a:latin typeface="+mj-lt"/>
              </a:rPr>
              <a:t>Employed people in education, human health and social work activities </a:t>
            </a:r>
            <a:r>
              <a:rPr lang="en-US" dirty="0">
                <a:solidFill>
                  <a:srgbClr val="3E4047"/>
                </a:solidFill>
                <a:latin typeface="+mj-lt"/>
              </a:rPr>
              <a:t>(%, person aged 15+) [85 – education, 86 – human health activities, 87 – residential care activities, 88 – social work activities without accommodation]</a:t>
            </a: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solidFill>
                  <a:srgbClr val="3E4047"/>
                </a:solidFill>
                <a:latin typeface="+mj-lt"/>
              </a:rPr>
              <a:t>Flexible Working Time Arrangements: </a:t>
            </a:r>
            <a:r>
              <a:rPr lang="en-US" b="1" dirty="0">
                <a:solidFill>
                  <a:srgbClr val="3E4047"/>
                </a:solidFill>
                <a:latin typeface="+mj-lt"/>
              </a:rPr>
              <a:t>Part-time Employment (% of total employment)</a:t>
            </a: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solidFill>
                  <a:srgbClr val="3E4047"/>
                </a:solidFill>
                <a:latin typeface="+mj-lt"/>
              </a:rPr>
              <a:t>Job Prospects: </a:t>
            </a:r>
            <a:r>
              <a:rPr lang="en-US" b="1" dirty="0">
                <a:solidFill>
                  <a:srgbClr val="3E4047"/>
                </a:solidFill>
                <a:latin typeface="+mj-lt"/>
              </a:rPr>
              <a:t>1 - Vulnerable employment  (% of Estimated total employment)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9792406-2B1C-4415-8CF4-EB432ADD0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93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236" y="187570"/>
            <a:ext cx="6211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1000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ISET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 Policy Institute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0605"/>
            <a:ext cx="12192000" cy="390055"/>
          </a:xfrm>
          <a:prstGeom prst="rect">
            <a:avLst/>
          </a:prstGeom>
        </p:spPr>
      </p:pic>
      <p:sp>
        <p:nvSpPr>
          <p:cNvPr id="3" name="Titolo 2">
            <a:extLst>
              <a:ext uri="{FF2B5EF4-FFF2-40B4-BE49-F238E27FC236}">
                <a16:creationId xmlns:a16="http://schemas.microsoft.com/office/drawing/2014/main" id="{6B5D5C5F-0DA1-4B3D-8657-26F0F8D6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397360"/>
            <a:ext cx="10515600" cy="2852737"/>
          </a:xfrm>
        </p:spPr>
        <p:txBody>
          <a:bodyPr/>
          <a:lstStyle/>
          <a:p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Money Domain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27B3CB3-0A0A-40BC-8ACF-E3774934B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54389"/>
            <a:ext cx="10515600" cy="1500187"/>
          </a:xfrm>
        </p:spPr>
        <p:txBody>
          <a:bodyPr/>
          <a:lstStyle/>
          <a:p>
            <a:pPr algn="just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domain of money measures gender inequalities in access to financial resources and women’s and men’s economic situation.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23D3E4-7E33-4616-8DB2-B950F5EBD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29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236" y="187570"/>
            <a:ext cx="6211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1000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ISET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 Policy Institute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0605"/>
            <a:ext cx="12192000" cy="3900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F0C1D6-66E2-4DE8-8F4C-F7D8275F628E}"/>
              </a:ext>
            </a:extLst>
          </p:cNvPr>
          <p:cNvSpPr txBox="1"/>
          <p:nvPr/>
        </p:nvSpPr>
        <p:spPr>
          <a:xfrm>
            <a:off x="838200" y="1205834"/>
            <a:ext cx="10679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Money Domain [Sources: UNDP, World Bank] 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408972C-5DC9-4FC0-898C-42E801B59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2568"/>
            <a:ext cx="10515600" cy="4391759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solidFill>
                  <a:srgbClr val="3E4047"/>
                </a:solidFill>
                <a:latin typeface="+mj-lt"/>
              </a:rPr>
              <a:t>Sub-domain: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3E4047"/>
                </a:solidFill>
                <a:latin typeface="+mj-lt"/>
              </a:rPr>
              <a:t>Financial resources</a:t>
            </a:r>
            <a:endParaRPr lang="en-US" b="1" i="0" dirty="0">
              <a:solidFill>
                <a:srgbClr val="3E4047"/>
              </a:solidFill>
              <a:effectLst/>
              <a:latin typeface="+mj-lt"/>
            </a:endParaRP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solidFill>
                  <a:srgbClr val="3E4047"/>
                </a:solidFill>
                <a:latin typeface="+mj-lt"/>
              </a:rPr>
              <a:t>Gross National Income per capita (2017 PPP $) </a:t>
            </a:r>
            <a:r>
              <a:rPr lang="it-IT" dirty="0">
                <a:solidFill>
                  <a:srgbClr val="3E4047"/>
                </a:solidFill>
                <a:latin typeface="+mj-lt"/>
              </a:rPr>
              <a:t>[GNI </a:t>
            </a:r>
            <a:r>
              <a:rPr lang="en-US" dirty="0">
                <a:solidFill>
                  <a:srgbClr val="3E4047"/>
                </a:solidFill>
                <a:latin typeface="+mj-lt"/>
              </a:rPr>
              <a:t>converted to international dollars (constant 2017) using purchasing power parity rates]</a:t>
            </a: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3E4047"/>
                </a:solidFill>
                <a:latin typeface="+mj-lt"/>
              </a:rPr>
              <a:t>Financial Institution Accounts (% age 15+) </a:t>
            </a:r>
            <a:r>
              <a:rPr lang="en-US" dirty="0">
                <a:solidFill>
                  <a:srgbClr val="3E4047"/>
                </a:solidFill>
                <a:latin typeface="+mj-lt"/>
              </a:rPr>
              <a:t>[the share of women and men having checking accounts, saving accounts, money market accounts, time deposits (also known as Certificates of Deposit - CDs) and guardianship accounts]</a:t>
            </a:r>
            <a:endParaRPr lang="en-US" b="0" i="0" dirty="0">
              <a:solidFill>
                <a:srgbClr val="3E4047"/>
              </a:solidFill>
              <a:effectLst/>
              <a:latin typeface="+mj-lt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92D3049-48D5-4056-9CBF-F72975EE3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5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236" y="187570"/>
            <a:ext cx="6211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1000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ISET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 Policy Institute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0605"/>
            <a:ext cx="12192000" cy="390055"/>
          </a:xfrm>
          <a:prstGeom prst="rect">
            <a:avLst/>
          </a:prstGeom>
        </p:spPr>
      </p:pic>
      <p:sp>
        <p:nvSpPr>
          <p:cNvPr id="3" name="Titolo 2">
            <a:extLst>
              <a:ext uri="{FF2B5EF4-FFF2-40B4-BE49-F238E27FC236}">
                <a16:creationId xmlns:a16="http://schemas.microsoft.com/office/drawing/2014/main" id="{6B5D5C5F-0DA1-4B3D-8657-26F0F8D6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613025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Knowledge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 domain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27B3CB3-0A0A-40BC-8ACF-E3774934B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374738"/>
            <a:ext cx="10515600" cy="1500187"/>
          </a:xfrm>
        </p:spPr>
        <p:txBody>
          <a:bodyPr/>
          <a:lstStyle/>
          <a:p>
            <a:pPr algn="just"/>
            <a:r>
              <a:rPr lang="en-US" b="0" i="0" dirty="0">
                <a:solidFill>
                  <a:srgbClr val="3E4047"/>
                </a:solidFill>
                <a:effectLst/>
                <a:latin typeface="+mj-lt"/>
              </a:rPr>
              <a:t>The domain of knowledge measures gender inequalities in educational attainment</a:t>
            </a:r>
            <a:r>
              <a:rPr lang="en-US" dirty="0">
                <a:solidFill>
                  <a:srgbClr val="3E4047"/>
                </a:solidFill>
                <a:latin typeface="+mj-lt"/>
              </a:rPr>
              <a:t> </a:t>
            </a:r>
            <a:r>
              <a:rPr lang="en-US" b="0" i="0" dirty="0">
                <a:solidFill>
                  <a:srgbClr val="3E4047"/>
                </a:solidFill>
                <a:effectLst/>
                <a:latin typeface="+mj-lt"/>
              </a:rPr>
              <a:t>and gender segregation. </a:t>
            </a:r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23D3E4-7E33-4616-8DB2-B950F5EBD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1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236" y="187570"/>
            <a:ext cx="6211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1000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ISET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 Policy Institute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0605"/>
            <a:ext cx="12192000" cy="3900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F0C1D6-66E2-4DE8-8F4C-F7D8275F628E}"/>
              </a:ext>
            </a:extLst>
          </p:cNvPr>
          <p:cNvSpPr txBox="1"/>
          <p:nvPr/>
        </p:nvSpPr>
        <p:spPr>
          <a:xfrm>
            <a:off x="838200" y="1205834"/>
            <a:ext cx="10679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Knowledge Domain [Sources: UIS, WDI]   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408972C-5DC9-4FC0-898C-42E801B59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2568"/>
            <a:ext cx="10515600" cy="4391759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solidFill>
                  <a:srgbClr val="3E4047"/>
                </a:solidFill>
                <a:latin typeface="+mj-lt"/>
              </a:rPr>
              <a:t>Sub-domains: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b="1" i="0" dirty="0">
                <a:solidFill>
                  <a:srgbClr val="3E4047"/>
                </a:solidFill>
                <a:effectLst/>
                <a:latin typeface="+mj-lt"/>
              </a:rPr>
              <a:t>Attainment and participation</a:t>
            </a: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3E4047"/>
                </a:solidFill>
                <a:latin typeface="+mj-lt"/>
              </a:rPr>
              <a:t>Graduates of tertiary education </a:t>
            </a:r>
            <a:r>
              <a:rPr lang="en-US" dirty="0">
                <a:solidFill>
                  <a:srgbClr val="3E4047"/>
                </a:solidFill>
                <a:latin typeface="+mj-lt"/>
              </a:rPr>
              <a:t>[Educational attainment rate, completed short-cycle tertiary education or higher, population 25+ years].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3E4047"/>
                </a:solidFill>
                <a:latin typeface="+mj-lt"/>
              </a:rPr>
              <a:t>Segregation</a:t>
            </a: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3E4047"/>
                </a:solidFill>
                <a:latin typeface="+mj-lt"/>
              </a:rPr>
              <a:t>Percentage of graduates in fields of Science, Technology, Engineering and Mathematics (STEM) programmes (tertiary education).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9792406-2B1C-4415-8CF4-EB432ADD0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09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236" y="187570"/>
            <a:ext cx="6211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1000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ISET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 Policy Institute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0605"/>
            <a:ext cx="12192000" cy="390055"/>
          </a:xfrm>
          <a:prstGeom prst="rect">
            <a:avLst/>
          </a:prstGeom>
        </p:spPr>
      </p:pic>
      <p:sp>
        <p:nvSpPr>
          <p:cNvPr id="3" name="Titolo 2">
            <a:extLst>
              <a:ext uri="{FF2B5EF4-FFF2-40B4-BE49-F238E27FC236}">
                <a16:creationId xmlns:a16="http://schemas.microsoft.com/office/drawing/2014/main" id="{6B5D5C5F-0DA1-4B3D-8657-26F0F8D6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33693"/>
            <a:ext cx="10515600" cy="2852737"/>
          </a:xfrm>
        </p:spPr>
        <p:txBody>
          <a:bodyPr/>
          <a:lstStyle/>
          <a:p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Power domain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27B3CB3-0A0A-40BC-8ACF-E3774934BB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rgbClr val="3E4047"/>
                </a:solidFill>
                <a:latin typeface="+mj-lt"/>
              </a:rPr>
              <a:t>The domain of power measures gender equality in decision-making positions across the political and economic spheres.</a:t>
            </a:r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23D3E4-7E33-4616-8DB2-B950F5EBD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11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236" y="187570"/>
            <a:ext cx="6211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1000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ISET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 Policy Institute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0605"/>
            <a:ext cx="12192000" cy="3900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F0C1D6-66E2-4DE8-8F4C-F7D8275F628E}"/>
              </a:ext>
            </a:extLst>
          </p:cNvPr>
          <p:cNvSpPr txBox="1"/>
          <p:nvPr/>
        </p:nvSpPr>
        <p:spPr>
          <a:xfrm>
            <a:off x="838200" y="1205834"/>
            <a:ext cx="10679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Power Domain – EIGE [Sources: ILO, World Bank, National Sources, Eurostat] 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408972C-5DC9-4FC0-898C-42E801B59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1337"/>
            <a:ext cx="10515600" cy="418909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solidFill>
                  <a:srgbClr val="3E4047"/>
                </a:solidFill>
                <a:latin typeface="+mj-lt"/>
              </a:rPr>
              <a:t>Sub-domain: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3E4047"/>
                </a:solidFill>
                <a:latin typeface="+mj-lt"/>
              </a:rPr>
              <a:t>Political</a:t>
            </a:r>
            <a:endParaRPr lang="en-US" b="1" i="0" dirty="0">
              <a:solidFill>
                <a:srgbClr val="3E4047"/>
              </a:solidFill>
              <a:effectLst/>
              <a:latin typeface="+mj-lt"/>
            </a:endParaRP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3E4047"/>
                </a:solidFill>
                <a:latin typeface="+mj-lt"/>
              </a:rPr>
              <a:t>Share of ministers (%) </a:t>
            </a:r>
            <a:r>
              <a:rPr lang="en-US" dirty="0">
                <a:solidFill>
                  <a:srgbClr val="3E4047"/>
                </a:solidFill>
                <a:latin typeface="+mj-lt"/>
              </a:rPr>
              <a:t>[Proportion of female senior ministers (not including deputy ministers]</a:t>
            </a: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3E4047"/>
                </a:solidFill>
                <a:latin typeface="+mj-lt"/>
              </a:rPr>
              <a:t>Share of members of parliament (%)</a:t>
            </a:r>
            <a:r>
              <a:rPr lang="en-US" dirty="0">
                <a:solidFill>
                  <a:srgbClr val="3E4047"/>
                </a:solidFill>
                <a:latin typeface="+mj-lt"/>
              </a:rPr>
              <a:t> [Proportion of seats held by women in national parliament (%)]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3E4047"/>
                </a:solidFill>
                <a:latin typeface="+mj-lt"/>
              </a:rPr>
              <a:t>Economic</a:t>
            </a: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3E4047"/>
                </a:solidFill>
                <a:latin typeface="+mj-lt"/>
              </a:rPr>
              <a:t>Proportion of women in managerial positions (%)</a:t>
            </a:r>
            <a:r>
              <a:rPr lang="en-US" dirty="0">
                <a:solidFill>
                  <a:srgbClr val="3E4047"/>
                </a:solidFill>
                <a:latin typeface="+mj-lt"/>
              </a:rPr>
              <a:t> [Employment in management is defined based on the International Standard Classification of Occupations]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3E4047"/>
                </a:solidFill>
                <a:latin typeface="+mj-lt"/>
              </a:rPr>
              <a:t>Share of board members of central bank (%)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92D3049-48D5-4056-9CBF-F72975EE3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84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236" y="187570"/>
            <a:ext cx="6211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1000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ISET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 Policy Institute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0605"/>
            <a:ext cx="12192000" cy="390055"/>
          </a:xfrm>
          <a:prstGeom prst="rect">
            <a:avLst/>
          </a:prstGeom>
        </p:spPr>
      </p:pic>
      <p:sp>
        <p:nvSpPr>
          <p:cNvPr id="3" name="Titolo 2">
            <a:extLst>
              <a:ext uri="{FF2B5EF4-FFF2-40B4-BE49-F238E27FC236}">
                <a16:creationId xmlns:a16="http://schemas.microsoft.com/office/drawing/2014/main" id="{6B5D5C5F-0DA1-4B3D-8657-26F0F8D6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09739"/>
            <a:ext cx="10515600" cy="2226830"/>
          </a:xfrm>
        </p:spPr>
        <p:txBody>
          <a:bodyPr/>
          <a:lstStyle/>
          <a:p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Time domain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27B3CB3-0A0A-40BC-8ACF-E3774934B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001225"/>
            <a:ext cx="10515600" cy="1500187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rgbClr val="3E4047"/>
                </a:solidFill>
                <a:latin typeface="+mj-lt"/>
              </a:rPr>
              <a:t>The domain of time measures gender inequalities in allocation of time spent doing care and domestic work.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23D3E4-7E33-4616-8DB2-B950F5EBD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57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236" y="187570"/>
            <a:ext cx="6211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1000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ISET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 Policy Institute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0605"/>
            <a:ext cx="12192000" cy="3900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F0C1D6-66E2-4DE8-8F4C-F7D8275F628E}"/>
              </a:ext>
            </a:extLst>
          </p:cNvPr>
          <p:cNvSpPr txBox="1"/>
          <p:nvPr/>
        </p:nvSpPr>
        <p:spPr>
          <a:xfrm>
            <a:off x="306490" y="1256836"/>
            <a:ext cx="112598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The ISET Gender Equality Index for South Caucasus Countries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16CBE34-7455-4094-92DF-6676551DE174}"/>
              </a:ext>
            </a:extLst>
          </p:cNvPr>
          <p:cNvSpPr/>
          <p:nvPr/>
        </p:nvSpPr>
        <p:spPr>
          <a:xfrm>
            <a:off x="306490" y="2829563"/>
            <a:ext cx="11579020" cy="3709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Modeled after the Gender Equality Index developed by the </a:t>
            </a:r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European Institute for Gender Equality (EIGE) for the European Union.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Utilizing indicators from public international databases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to maximize the comparability across countries.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id="{0649E456-9C8E-4D35-898F-8E73371D2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A950BFC-EEDD-2D4D-BD80-C9FC51CEFC8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329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236" y="187570"/>
            <a:ext cx="6211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1000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ISET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 Policy Institute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0605"/>
            <a:ext cx="12192000" cy="3900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F0C1D6-66E2-4DE8-8F4C-F7D8275F628E}"/>
              </a:ext>
            </a:extLst>
          </p:cNvPr>
          <p:cNvSpPr txBox="1"/>
          <p:nvPr/>
        </p:nvSpPr>
        <p:spPr>
          <a:xfrm>
            <a:off x="838200" y="1205834"/>
            <a:ext cx="10679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Time Domain [Sources: WDI, UNSTAT, country reports ] 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408972C-5DC9-4FC0-898C-42E801B59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6450"/>
            <a:ext cx="10515600" cy="4407877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solidFill>
                  <a:srgbClr val="3E4047"/>
                </a:solidFill>
                <a:latin typeface="+mj-lt"/>
              </a:rPr>
              <a:t>Sub-domain: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b="1" i="0" dirty="0">
                <a:solidFill>
                  <a:srgbClr val="3E4047"/>
                </a:solidFill>
                <a:effectLst/>
                <a:latin typeface="+mj-lt"/>
              </a:rPr>
              <a:t>Care activities</a:t>
            </a: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3E4047"/>
                </a:solidFill>
                <a:latin typeface="+mj-lt"/>
              </a:rPr>
              <a:t>Proportion of time spent on unpaid domestic and care work </a:t>
            </a:r>
            <a:r>
              <a:rPr lang="en-US" dirty="0">
                <a:solidFill>
                  <a:srgbClr val="3E4047"/>
                </a:solidFill>
                <a:latin typeface="+mj-lt"/>
              </a:rPr>
              <a:t>(% of 24 hour day)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solidFill>
                  <a:srgbClr val="3E4047"/>
                </a:solidFill>
                <a:latin typeface="+mj-lt"/>
              </a:rPr>
              <a:t>The definition of unpaid domestic and care work: </a:t>
            </a:r>
          </a:p>
          <a:p>
            <a:pPr marL="1144588" lvl="1" indent="-230188"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3E4047"/>
                </a:solidFill>
                <a:latin typeface="+mj-lt"/>
              </a:rPr>
              <a:t>The average time women/men spend on household provision of services for own consumption. Domestic and care work includes food preparation, dishwashing, cleaning and upkeep of a dwelling, laundry, ironing, gardening, caring for pets, shopping, installation, servicing and repair of personal and household goods, childcare, and care of the sick, elderly or disabled household members, among others.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92D3049-48D5-4056-9CBF-F72975EE3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92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236" y="187570"/>
            <a:ext cx="6211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1000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ISET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 Policy Institute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0605"/>
            <a:ext cx="12192000" cy="390055"/>
          </a:xfrm>
          <a:prstGeom prst="rect">
            <a:avLst/>
          </a:prstGeom>
        </p:spPr>
      </p:pic>
      <p:sp>
        <p:nvSpPr>
          <p:cNvPr id="3" name="Titolo 2">
            <a:extLst>
              <a:ext uri="{FF2B5EF4-FFF2-40B4-BE49-F238E27FC236}">
                <a16:creationId xmlns:a16="http://schemas.microsoft.com/office/drawing/2014/main" id="{6B5D5C5F-0DA1-4B3D-8657-26F0F8D6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392598"/>
            <a:ext cx="10515600" cy="2852737"/>
          </a:xfrm>
        </p:spPr>
        <p:txBody>
          <a:bodyPr/>
          <a:lstStyle/>
          <a:p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Health domain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27B3CB3-0A0A-40BC-8ACF-E3774934B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05686"/>
            <a:ext cx="10515600" cy="1500187"/>
          </a:xfrm>
        </p:spPr>
        <p:txBody>
          <a:bodyPr/>
          <a:lstStyle/>
          <a:p>
            <a:pPr algn="just"/>
            <a:r>
              <a:rPr lang="en-US" dirty="0">
                <a:solidFill>
                  <a:srgbClr val="3E4047"/>
                </a:solidFill>
                <a:latin typeface="+mj-lt"/>
              </a:rPr>
              <a:t>The domain of health measures gender equality in three health -related aspects: health status, health </a:t>
            </a:r>
            <a:r>
              <a:rPr lang="en-US" dirty="0" err="1">
                <a:solidFill>
                  <a:srgbClr val="3E4047"/>
                </a:solidFill>
                <a:latin typeface="+mj-lt"/>
              </a:rPr>
              <a:t>behaviour</a:t>
            </a:r>
            <a:r>
              <a:rPr lang="en-US" dirty="0">
                <a:solidFill>
                  <a:srgbClr val="3E4047"/>
                </a:solidFill>
                <a:latin typeface="+mj-lt"/>
              </a:rPr>
              <a:t> and access to health services.</a:t>
            </a:r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23D3E4-7E33-4616-8DB2-B950F5EBD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97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236" y="187570"/>
            <a:ext cx="6211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1000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ISET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 Policy Institute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0605"/>
            <a:ext cx="12192000" cy="3900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F0C1D6-66E2-4DE8-8F4C-F7D8275F628E}"/>
              </a:ext>
            </a:extLst>
          </p:cNvPr>
          <p:cNvSpPr txBox="1"/>
          <p:nvPr/>
        </p:nvSpPr>
        <p:spPr>
          <a:xfrm>
            <a:off x="838200" y="1205834"/>
            <a:ext cx="10679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Health Domain [Sources: WHO, World Bank, Country Reports] 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408972C-5DC9-4FC0-898C-42E801B59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181"/>
            <a:ext cx="10515600" cy="439175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solidFill>
                  <a:srgbClr val="3E4047"/>
                </a:solidFill>
                <a:latin typeface="+mj-lt"/>
              </a:rPr>
              <a:t>Sub-domain: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3E4047"/>
                </a:solidFill>
                <a:latin typeface="+mj-lt"/>
              </a:rPr>
              <a:t>Status</a:t>
            </a:r>
            <a:endParaRPr lang="en-US" b="1" i="0" dirty="0">
              <a:solidFill>
                <a:srgbClr val="3E4047"/>
              </a:solidFill>
              <a:effectLst/>
              <a:latin typeface="+mj-lt"/>
            </a:endParaRP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3E4047"/>
                </a:solidFill>
                <a:latin typeface="+mj-lt"/>
              </a:rPr>
              <a:t>Life expectancy at birth (years)</a:t>
            </a: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3E4047"/>
                </a:solidFill>
                <a:latin typeface="+mj-lt"/>
              </a:rPr>
              <a:t>Healthy life years (HALE) at birth (years) </a:t>
            </a:r>
            <a:r>
              <a:rPr lang="en-US" dirty="0">
                <a:solidFill>
                  <a:srgbClr val="3E4047"/>
                </a:solidFill>
                <a:latin typeface="+mj-lt"/>
              </a:rPr>
              <a:t>[the number of remaining years that a person of a specific age is expected to live without any severe or moderate health problems]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3E4047"/>
                </a:solidFill>
                <a:latin typeface="+mj-lt"/>
              </a:rPr>
              <a:t>Behaviour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3E4047"/>
                </a:solidFill>
                <a:latin typeface="+mj-lt"/>
              </a:rPr>
              <a:t>People who don't smoke (%)</a:t>
            </a: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3E4047"/>
                </a:solidFill>
                <a:latin typeface="+mj-lt"/>
              </a:rPr>
              <a:t>People who are not overweight (% of adults) </a:t>
            </a:r>
            <a:r>
              <a:rPr lang="en-US" dirty="0">
                <a:solidFill>
                  <a:srgbClr val="3E4047"/>
                </a:solidFill>
                <a:latin typeface="+mj-lt"/>
              </a:rPr>
              <a:t>[overweight is defined by WHO aby the following way: a BMI greater than or equal to 25]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3E4047"/>
                </a:solidFill>
                <a:latin typeface="+mj-lt"/>
              </a:rPr>
              <a:t>Access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en-US" sz="2100" b="1" dirty="0">
                <a:solidFill>
                  <a:srgbClr val="3E4047"/>
                </a:solidFill>
                <a:latin typeface="+mj-lt"/>
              </a:rPr>
              <a:t>Probability of survival at age 5</a:t>
            </a:r>
            <a:r>
              <a:rPr lang="en-US" sz="2100" dirty="0">
                <a:solidFill>
                  <a:srgbClr val="3E4047"/>
                </a:solidFill>
                <a:latin typeface="+mj-lt"/>
              </a:rPr>
              <a:t> [100 - mortality rate under-5]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92D3049-48D5-4056-9CBF-F72975EE3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60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8D6631B-4441-4765-AA8A-10A61112215E}"/>
              </a:ext>
            </a:extLst>
          </p:cNvPr>
          <p:cNvSpPr txBox="1"/>
          <p:nvPr/>
        </p:nvSpPr>
        <p:spPr>
          <a:xfrm>
            <a:off x="173175" y="147812"/>
            <a:ext cx="62115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1000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ISET</a:t>
            </a:r>
            <a:r>
              <a:rPr lang="en-US" sz="4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 Policy Institute</a:t>
            </a:r>
          </a:p>
        </p:txBody>
      </p:sp>
    </p:spTree>
    <p:extLst>
      <p:ext uri="{BB962C8B-B14F-4D97-AF65-F5344CB8AC3E}">
        <p14:creationId xmlns:p14="http://schemas.microsoft.com/office/powerpoint/2010/main" val="921288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236" y="187570"/>
            <a:ext cx="6211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1000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ISET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 Policy Institute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0605"/>
            <a:ext cx="12192000" cy="3900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F0C1D6-66E2-4DE8-8F4C-F7D8275F628E}"/>
              </a:ext>
            </a:extLst>
          </p:cNvPr>
          <p:cNvSpPr txBox="1"/>
          <p:nvPr/>
        </p:nvSpPr>
        <p:spPr>
          <a:xfrm>
            <a:off x="239151" y="1291423"/>
            <a:ext cx="112598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What is in ISET Gender Equality Index</a:t>
            </a:r>
            <a:endParaRPr lang="en-US" sz="4400" b="1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5547BBF-3B47-4E4C-8B85-3B2B099C4C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1770408"/>
              </p:ext>
            </p:extLst>
          </p:nvPr>
        </p:nvGraphicFramePr>
        <p:xfrm>
          <a:off x="1216222" y="2181651"/>
          <a:ext cx="9759556" cy="3876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id="{2A84E6BE-D0E4-4C92-A42C-674E7089B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A950BFC-EEDD-2D4D-BD80-C9FC51CEFC8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22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236" y="187570"/>
            <a:ext cx="6211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1000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ISET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 Policy Institute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0605"/>
            <a:ext cx="12192000" cy="3900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F0C1D6-66E2-4DE8-8F4C-F7D8275F628E}"/>
              </a:ext>
            </a:extLst>
          </p:cNvPr>
          <p:cNvSpPr txBox="1"/>
          <p:nvPr/>
        </p:nvSpPr>
        <p:spPr>
          <a:xfrm>
            <a:off x="445713" y="1303492"/>
            <a:ext cx="110533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Process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F2A1C6A-5543-4B9A-8B1F-6771EF60B8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7530237"/>
              </p:ext>
            </p:extLst>
          </p:nvPr>
        </p:nvGraphicFramePr>
        <p:xfrm>
          <a:off x="795605" y="1303492"/>
          <a:ext cx="1018513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Segnaposto numero diapositiva 4">
            <a:extLst>
              <a:ext uri="{FF2B5EF4-FFF2-40B4-BE49-F238E27FC236}">
                <a16:creationId xmlns:a16="http://schemas.microsoft.com/office/drawing/2014/main" id="{2A2C5331-7149-41B8-AD01-568CF8F8F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A950BFC-EEDD-2D4D-BD80-C9FC51CEFC8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05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236" y="187570"/>
            <a:ext cx="6211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1000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ISET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 Policy Institute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0605"/>
            <a:ext cx="12192000" cy="3900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132"/>
          <a:stretch/>
        </p:blipFill>
        <p:spPr>
          <a:xfrm>
            <a:off x="239151" y="6170962"/>
            <a:ext cx="1361049" cy="48543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F0C1D6-66E2-4DE8-8F4C-F7D8275F628E}"/>
              </a:ext>
            </a:extLst>
          </p:cNvPr>
          <p:cNvSpPr txBox="1"/>
          <p:nvPr/>
        </p:nvSpPr>
        <p:spPr>
          <a:xfrm>
            <a:off x="239151" y="1303492"/>
            <a:ext cx="112598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19D2DD-15F4-4937-9BFE-E1C375AB1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5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C15C86-1E87-4A24-9356-01C27CB6A892}"/>
              </a:ext>
            </a:extLst>
          </p:cNvPr>
          <p:cNvSpPr txBox="1"/>
          <p:nvPr/>
        </p:nvSpPr>
        <p:spPr>
          <a:xfrm>
            <a:off x="484632" y="2194560"/>
            <a:ext cx="104424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Processing of variables: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Ensuring that variables measure gender equality in a homogenous way - the sign or the direction in the interpretation;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Imputation of missing data – closest value</a:t>
            </a:r>
          </a:p>
          <a:p>
            <a:pPr lvl="3">
              <a:lnSpc>
                <a:spcPct val="150000"/>
              </a:lnSpc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	</a:t>
            </a: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Original</a:t>
            </a:r>
          </a:p>
          <a:p>
            <a:pPr lvl="3">
              <a:lnSpc>
                <a:spcPct val="150000"/>
              </a:lnSpc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3">
              <a:lnSpc>
                <a:spcPct val="150000"/>
              </a:lnSpc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               </a:t>
            </a: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Imputed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8779" y="4027479"/>
            <a:ext cx="4888301" cy="17050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CD2FC87-1237-426A-8160-9B1ED4953D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0200" y="6076679"/>
            <a:ext cx="1361049" cy="67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606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236" y="187570"/>
            <a:ext cx="6211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1000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ISET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 Policy Institute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0605"/>
            <a:ext cx="12192000" cy="3900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F0C1D6-66E2-4DE8-8F4C-F7D8275F628E}"/>
              </a:ext>
            </a:extLst>
          </p:cNvPr>
          <p:cNvSpPr txBox="1"/>
          <p:nvPr/>
        </p:nvSpPr>
        <p:spPr>
          <a:xfrm>
            <a:off x="239151" y="1303492"/>
            <a:ext cx="112598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19D2DD-15F4-4937-9BFE-E1C375AB1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EC15C86-1E87-4A24-9356-01C27CB6A892}"/>
                  </a:ext>
                </a:extLst>
              </p:cNvPr>
              <p:cNvSpPr txBox="1"/>
              <p:nvPr/>
            </p:nvSpPr>
            <p:spPr>
              <a:xfrm>
                <a:off x="484632" y="2194560"/>
                <a:ext cx="10442448" cy="34752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Calculating Gender Gap: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𝑖𝑡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=|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2400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̃"/>
                                <m:ctrlPr>
                                  <a:rPr lang="en-US" sz="2400" i="1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𝑖𝑡</m:t>
                            </m:r>
                          </m:sub>
                          <m:sup>
                            <m:r>
                              <a:rPr lang="en-US" sz="2400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̃"/>
                                <m:ctrlPr>
                                  <a:rPr lang="en-US" sz="2400" i="1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𝑖𝑡</m:t>
                            </m:r>
                          </m:sub>
                          <m:sup>
                            <m:r>
                              <a:rPr lang="en-US" sz="2400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sup>
                        </m:sSubSup>
                      </m:den>
                    </m:f>
                    <m:r>
                      <a:rPr lang="en-US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−1|</m:t>
                    </m:r>
                  </m:oMath>
                </a14:m>
                <a:r>
                  <a:rPr lang="en-US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, </a:t>
                </a: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Where the calculation is carried out for the variable X for the i-th country in the period t in order to obtain the percentage that women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̃"/>
                            <m:ctrlPr>
                              <a:rPr lang="en-US" sz="20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𝑖𝑡</m:t>
                        </m:r>
                      </m:sub>
                      <m:sup>
                        <m:r>
                          <a:rPr lang="en-US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sup>
                    </m:sSubSup>
                  </m:oMath>
                </a14:m>
                <a:r>
                  <a:rPr lang="en-US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) represents over the country average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̃"/>
                            <m:ctrlPr>
                              <a:rPr lang="en-US" sz="20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𝑖𝑡</m:t>
                        </m:r>
                      </m:sub>
                      <m:sup>
                        <m:r>
                          <a:rPr lang="en-US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sup>
                    </m:sSubSup>
                  </m:oMath>
                </a14:m>
                <a:r>
                  <a:rPr lang="en-US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);</a:t>
                </a: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It takes values between 0 and 1, where 0 stands for complete gender equality and 1 - full gender inequality.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EC15C86-1E87-4A24-9356-01C27CB6A8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2" y="2194560"/>
                <a:ext cx="10442448" cy="3475247"/>
              </a:xfrm>
              <a:prstGeom prst="rect">
                <a:avLst/>
              </a:prstGeom>
              <a:blipFill>
                <a:blip r:embed="rId3"/>
                <a:stretch>
                  <a:fillRect l="-934" r="-584" b="-8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2C0A7D29-2A4D-48ED-9C83-2A994B5FE5A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132"/>
          <a:stretch/>
        </p:blipFill>
        <p:spPr>
          <a:xfrm>
            <a:off x="239151" y="6170962"/>
            <a:ext cx="1361049" cy="4854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329084-B06F-4E5D-8EC9-9FDE2F54DF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0200" y="6076679"/>
            <a:ext cx="1361049" cy="67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425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236" y="187570"/>
            <a:ext cx="6211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1000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ISET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 Policy Institute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0605"/>
            <a:ext cx="12192000" cy="3900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F0C1D6-66E2-4DE8-8F4C-F7D8275F628E}"/>
              </a:ext>
            </a:extLst>
          </p:cNvPr>
          <p:cNvSpPr txBox="1"/>
          <p:nvPr/>
        </p:nvSpPr>
        <p:spPr>
          <a:xfrm>
            <a:off x="239151" y="1303492"/>
            <a:ext cx="112598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19D2DD-15F4-4937-9BFE-E1C375AB1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EC15C86-1E87-4A24-9356-01C27CB6A892}"/>
                  </a:ext>
                </a:extLst>
              </p:cNvPr>
              <p:cNvSpPr txBox="1"/>
              <p:nvPr/>
            </p:nvSpPr>
            <p:spPr>
              <a:xfrm>
                <a:off x="484632" y="2194560"/>
                <a:ext cx="10442448" cy="38618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Calculating Correction Coefficient: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400" i="1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𝑖𝑡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=(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sz="2400" i="1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𝑚𝑎𝑥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400" i="1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sz="2400" i="1">
                                            <a:solidFill>
                                              <a:schemeClr val="tx1">
                                                <a:lumMod val="65000"/>
                                                <a:lumOff val="3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400" i="1">
                                            <a:solidFill>
                                              <a:schemeClr val="tx1">
                                                <a:lumMod val="65000"/>
                                                <a:lumOff val="3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2400" i="1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2000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   … , 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sz="2400" i="1">
                                            <a:solidFill>
                                              <a:schemeClr val="tx1">
                                                <a:lumMod val="65000"/>
                                                <a:lumOff val="3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400" i="1">
                                            <a:solidFill>
                                              <a:schemeClr val="tx1">
                                                <a:lumMod val="65000"/>
                                                <a:lumOff val="3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2400" i="1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2019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  <m:r>
                          <a:rPr lang="en-US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US" sz="2400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,</a:t>
                </a: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The correcting coefficient makes it possible to take into account the country context by comparing the levels achieved in all countries for each indicator;</a:t>
                </a: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The correcting coefficient takes values between 0 and 1 and for each indicator penalizes countries with low overall achievement.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EC15C86-1E87-4A24-9356-01C27CB6A8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2" y="2194560"/>
                <a:ext cx="10442448" cy="3861826"/>
              </a:xfrm>
              <a:prstGeom prst="rect">
                <a:avLst/>
              </a:prstGeom>
              <a:blipFill>
                <a:blip r:embed="rId3"/>
                <a:stretch>
                  <a:fillRect l="-934" r="-876" b="-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4B4453CC-C0B6-4F6C-88D5-F135FC3F9B9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132"/>
          <a:stretch/>
        </p:blipFill>
        <p:spPr>
          <a:xfrm>
            <a:off x="239151" y="6170962"/>
            <a:ext cx="1361049" cy="4854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E5F6BC2-12C8-4378-BCBB-F0D210A97E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0200" y="6076679"/>
            <a:ext cx="1361049" cy="67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313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236" y="187570"/>
            <a:ext cx="6211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1000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ISET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 Policy Institute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0605"/>
            <a:ext cx="12192000" cy="3900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F0C1D6-66E2-4DE8-8F4C-F7D8275F628E}"/>
              </a:ext>
            </a:extLst>
          </p:cNvPr>
          <p:cNvSpPr txBox="1"/>
          <p:nvPr/>
        </p:nvSpPr>
        <p:spPr>
          <a:xfrm>
            <a:off x="239151" y="1303492"/>
            <a:ext cx="112598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19D2DD-15F4-4937-9BFE-E1C375AB1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EC15C86-1E87-4A24-9356-01C27CB6A892}"/>
                  </a:ext>
                </a:extLst>
              </p:cNvPr>
              <p:cNvSpPr txBox="1"/>
              <p:nvPr/>
            </p:nvSpPr>
            <p:spPr>
              <a:xfrm>
                <a:off x="484632" y="2194560"/>
                <a:ext cx="10442448" cy="351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Calculating the Gender Gap Metric (Indicators):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𝝘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𝑖𝑡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sz="2400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=1+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400" i="1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𝑖𝑡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en-US" sz="2400" i="1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𝛾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2400" i="1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𝑖𝑡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2400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∗99</m:t>
                    </m:r>
                  </m:oMath>
                </a14:m>
                <a:r>
                  <a:rPr lang="en-US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,</a:t>
                </a: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The original variables disaggregated by sex are replaced by their transformation through a metric, which is dimensionless;</a:t>
                </a: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It varies from 1 to 100 and shows distance of each variable from the equality point, set at 100.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EC15C86-1E87-4A24-9356-01C27CB6A8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2" y="2194560"/>
                <a:ext cx="10442448" cy="3510000"/>
              </a:xfrm>
              <a:prstGeom prst="rect">
                <a:avLst/>
              </a:prstGeom>
              <a:blipFill>
                <a:blip r:embed="rId3"/>
                <a:stretch>
                  <a:fillRect l="-934" r="-876" b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66F46FE5-6118-4542-A38B-B266D141CE3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132"/>
          <a:stretch/>
        </p:blipFill>
        <p:spPr>
          <a:xfrm>
            <a:off x="239151" y="6170962"/>
            <a:ext cx="1361049" cy="4854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C162073-35D4-4C4C-AE28-7C33127A9B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0200" y="6076679"/>
            <a:ext cx="1361049" cy="67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945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236" y="187570"/>
            <a:ext cx="6211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1000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ISET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 Policy Institute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0605"/>
            <a:ext cx="12192000" cy="390055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3A3E758-E28E-40C2-A361-B7E0DFF1D24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96837" y="2637404"/>
          <a:ext cx="9097661" cy="1796572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2386957">
                  <a:extLst>
                    <a:ext uri="{9D8B030D-6E8A-4147-A177-3AD203B41FA5}">
                      <a16:colId xmlns:a16="http://schemas.microsoft.com/office/drawing/2014/main" val="1876382035"/>
                    </a:ext>
                  </a:extLst>
                </a:gridCol>
                <a:gridCol w="2195607">
                  <a:extLst>
                    <a:ext uri="{9D8B030D-6E8A-4147-A177-3AD203B41FA5}">
                      <a16:colId xmlns:a16="http://schemas.microsoft.com/office/drawing/2014/main" val="1935104614"/>
                    </a:ext>
                  </a:extLst>
                </a:gridCol>
                <a:gridCol w="2154830">
                  <a:extLst>
                    <a:ext uri="{9D8B030D-6E8A-4147-A177-3AD203B41FA5}">
                      <a16:colId xmlns:a16="http://schemas.microsoft.com/office/drawing/2014/main" val="3559650507"/>
                    </a:ext>
                  </a:extLst>
                </a:gridCol>
                <a:gridCol w="2360267">
                  <a:extLst>
                    <a:ext uri="{9D8B030D-6E8A-4147-A177-3AD203B41FA5}">
                      <a16:colId xmlns:a16="http://schemas.microsoft.com/office/drawing/2014/main" val="2741702989"/>
                    </a:ext>
                  </a:extLst>
                </a:gridCol>
              </a:tblGrid>
              <a:tr h="46577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rgbClr val="F0484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Indicators</a:t>
                      </a:r>
                    </a:p>
                  </a:txBody>
                  <a:tcPr marL="7620" marR="7620" marT="7620" marB="0" anchor="ctr">
                    <a:solidFill>
                      <a:srgbClr val="F0484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Sub-domains</a:t>
                      </a:r>
                    </a:p>
                  </a:txBody>
                  <a:tcPr marL="7620" marR="7620" marT="7620" marB="0" anchor="ctr">
                    <a:solidFill>
                      <a:srgbClr val="F0484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Domains</a:t>
                      </a:r>
                    </a:p>
                  </a:txBody>
                  <a:tcPr marL="7620" marR="7620" marT="7620" marB="0" anchor="ctr">
                    <a:solidFill>
                      <a:srgbClr val="F04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252846"/>
                  </a:ext>
                </a:extLst>
              </a:tr>
              <a:tr h="44359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Aggregation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Arithmetic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Geometric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Geometric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60012842"/>
                  </a:ext>
                </a:extLst>
              </a:tr>
              <a:tr h="44359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Weighting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Equal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Equal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Experts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23373553"/>
                  </a:ext>
                </a:extLst>
              </a:tr>
              <a:tr h="44359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Imputation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Closest values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12959818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D593A-C7CE-4336-98F4-6FDF1DC38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0BFC-EEDD-2D4D-BD80-C9FC51CEFC88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F0C1D6-66E2-4DE8-8F4C-F7D8275F628E}"/>
              </a:ext>
            </a:extLst>
          </p:cNvPr>
          <p:cNvSpPr txBox="1"/>
          <p:nvPr/>
        </p:nvSpPr>
        <p:spPr>
          <a:xfrm>
            <a:off x="239151" y="1303492"/>
            <a:ext cx="112598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6" name="Rectangle 5"/>
          <p:cNvSpPr/>
          <p:nvPr/>
        </p:nvSpPr>
        <p:spPr>
          <a:xfrm>
            <a:off x="719199" y="2175739"/>
            <a:ext cx="5832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Characteristics of the Gender Equality Index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3A3E758-E28E-40C2-A361-B7E0DFF1D247}"/>
              </a:ext>
            </a:extLst>
          </p:cNvPr>
          <p:cNvGraphicFramePr>
            <a:graphicFrameLocks noGrp="1"/>
          </p:cNvGraphicFramePr>
          <p:nvPr/>
        </p:nvGraphicFramePr>
        <p:xfrm>
          <a:off x="796838" y="5125050"/>
          <a:ext cx="9097660" cy="909376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1644895">
                  <a:extLst>
                    <a:ext uri="{9D8B030D-6E8A-4147-A177-3AD203B41FA5}">
                      <a16:colId xmlns:a16="http://schemas.microsoft.com/office/drawing/2014/main" val="1876382035"/>
                    </a:ext>
                  </a:extLst>
                </a:gridCol>
                <a:gridCol w="1513033">
                  <a:extLst>
                    <a:ext uri="{9D8B030D-6E8A-4147-A177-3AD203B41FA5}">
                      <a16:colId xmlns:a16="http://schemas.microsoft.com/office/drawing/2014/main" val="1935104614"/>
                    </a:ext>
                  </a:extLst>
                </a:gridCol>
                <a:gridCol w="1484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49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4933">
                  <a:extLst>
                    <a:ext uri="{9D8B030D-6E8A-4147-A177-3AD203B41FA5}">
                      <a16:colId xmlns:a16="http://schemas.microsoft.com/office/drawing/2014/main" val="3559650507"/>
                    </a:ext>
                  </a:extLst>
                </a:gridCol>
              </a:tblGrid>
              <a:tr h="46577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</a:p>
                  </a:txBody>
                  <a:tcPr marL="7620" marR="7620" marT="7620" marB="0" anchor="ctr">
                    <a:solidFill>
                      <a:srgbClr val="F0484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Money</a:t>
                      </a:r>
                    </a:p>
                  </a:txBody>
                  <a:tcPr marL="7620" marR="7620" marT="7620" marB="0" anchor="ctr">
                    <a:solidFill>
                      <a:srgbClr val="F0484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Knowledge</a:t>
                      </a:r>
                    </a:p>
                  </a:txBody>
                  <a:tcPr marL="7620" marR="7620" marT="7620" marB="0" anchor="ctr">
                    <a:solidFill>
                      <a:srgbClr val="F0484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</a:p>
                  </a:txBody>
                  <a:tcPr marL="7620" marR="7620" marT="7620" marB="0" anchor="ctr">
                    <a:solidFill>
                      <a:srgbClr val="F0484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</a:p>
                  </a:txBody>
                  <a:tcPr marL="7620" marR="7620" marT="7620" marB="0" anchor="ctr">
                    <a:solidFill>
                      <a:srgbClr val="F0484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</a:t>
                      </a:r>
                    </a:p>
                  </a:txBody>
                  <a:tcPr marL="7620" marR="7620" marT="7620" marB="0" anchor="ctr">
                    <a:solidFill>
                      <a:srgbClr val="F04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252846"/>
                  </a:ext>
                </a:extLst>
              </a:tr>
              <a:tr h="44359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60012842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719198" y="4693569"/>
            <a:ext cx="7662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Mean experts’ weights used for the Gender Equality Index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B3D36C9-640E-4A25-ACAF-65DA2AC0B7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132"/>
          <a:stretch/>
        </p:blipFill>
        <p:spPr>
          <a:xfrm>
            <a:off x="239151" y="6170962"/>
            <a:ext cx="1361049" cy="4854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563444E-DE90-4210-AF2E-0B777BEACF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6076679"/>
            <a:ext cx="1361049" cy="67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351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3203</TotalTime>
  <Words>1218</Words>
  <Application>Microsoft Office PowerPoint</Application>
  <PresentationFormat>Widescreen</PresentationFormat>
  <Paragraphs>196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Domains, Sub-domains and Indicators</vt:lpstr>
      <vt:lpstr>Work Domain</vt:lpstr>
      <vt:lpstr>PowerPoint Presentation</vt:lpstr>
      <vt:lpstr>Money Domain</vt:lpstr>
      <vt:lpstr>PowerPoint Presentation</vt:lpstr>
      <vt:lpstr>Knowledge domain</vt:lpstr>
      <vt:lpstr>PowerPoint Presentation</vt:lpstr>
      <vt:lpstr>Power domain</vt:lpstr>
      <vt:lpstr>PowerPoint Presentation</vt:lpstr>
      <vt:lpstr>Time domain</vt:lpstr>
      <vt:lpstr>PowerPoint Presentation</vt:lpstr>
      <vt:lpstr>Health domain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Davit Keshelava</cp:lastModifiedBy>
  <cp:revision>109</cp:revision>
  <dcterms:created xsi:type="dcterms:W3CDTF">2019-11-13T11:31:49Z</dcterms:created>
  <dcterms:modified xsi:type="dcterms:W3CDTF">2022-11-25T13:19:52Z</dcterms:modified>
</cp:coreProperties>
</file>